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60" r:id="rId3"/>
    <p:sldId id="258" r:id="rId4"/>
    <p:sldId id="274" r:id="rId5"/>
    <p:sldId id="269" r:id="rId6"/>
    <p:sldId id="275" r:id="rId7"/>
    <p:sldId id="279" r:id="rId8"/>
    <p:sldId id="302" r:id="rId9"/>
    <p:sldId id="272" r:id="rId10"/>
    <p:sldId id="280" r:id="rId11"/>
    <p:sldId id="278" r:id="rId12"/>
    <p:sldId id="281" r:id="rId13"/>
    <p:sldId id="284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303" r:id="rId28"/>
    <p:sldId id="273" r:id="rId29"/>
    <p:sldId id="277" r:id="rId30"/>
    <p:sldId id="266" r:id="rId31"/>
    <p:sldId id="267" r:id="rId32"/>
    <p:sldId id="2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0" autoAdjust="0"/>
    <p:restoredTop sz="88372" autoAdjust="0"/>
  </p:normalViewPr>
  <p:slideViewPr>
    <p:cSldViewPr snapToGrid="0" snapToObjects="1" showGuides="1">
      <p:cViewPr varScale="1">
        <p:scale>
          <a:sx n="57" d="100"/>
          <a:sy n="57" d="100"/>
        </p:scale>
        <p:origin x="6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6FF2E-7424-41B4-903E-B53EB9C44D13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C2CAD-1D1F-4A3F-BE0D-B69E2CD053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Required cover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C2CAD-1D1F-4A3F-BE0D-B69E2CD053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 may be added to title and thank you slides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C2CAD-1D1F-4A3F-BE0D-B69E2CD053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Logo may be added to title and thank you slides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C2CAD-1D1F-4A3F-BE0D-B69E2CD0536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3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Required final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C2CAD-1D1F-4A3F-BE0D-B69E2CD0536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9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Plant Title Slide">
    <p:bg>
      <p:bgPr>
        <a:solidFill>
          <a:srgbClr val="009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14005"/>
          <a:stretch/>
        </p:blipFill>
        <p:spPr>
          <a:xfrm rot="16200000">
            <a:off x="2666207" y="-2667794"/>
            <a:ext cx="6857999" cy="1219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79412" y="1143000"/>
            <a:ext cx="9710161" cy="914400"/>
          </a:xfrm>
          <a:effectLst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79413" y="2209800"/>
            <a:ext cx="9710161" cy="6858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624826" y="5272328"/>
            <a:ext cx="5189350" cy="1060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96D5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96D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96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PowerPlex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We Make Things</a:t>
            </a:r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" y="5124383"/>
            <a:ext cx="3121562" cy="14070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13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51611" y="2227263"/>
            <a:ext cx="5257801" cy="118872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1" y="3522663"/>
            <a:ext cx="5257801" cy="685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4413" cy="6324601"/>
          </a:xfrm>
          <a:solidFill>
            <a:schemeClr val="bg1">
              <a:lumMod val="95000"/>
            </a:schemeClr>
          </a:solidFill>
        </p:spPr>
        <p:txBody>
          <a:bodyPr tIns="54864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66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itle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324601"/>
          </a:xfrm>
          <a:solidFill>
            <a:schemeClr val="bg1">
              <a:lumMod val="95000"/>
            </a:schemeClr>
          </a:solidFill>
        </p:spPr>
        <p:txBody>
          <a:bodyPr tIns="548640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5238750"/>
            <a:ext cx="8837614" cy="685800"/>
          </a:xfrm>
          <a:gradFill>
            <a:gsLst>
              <a:gs pos="80000">
                <a:srgbClr val="000000">
                  <a:alpha val="74902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lIns="365760" tIns="182880" rIns="182880" bIns="182880" anchor="ctr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91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itle Ligh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324601"/>
          </a:xfrm>
          <a:solidFill>
            <a:schemeClr val="bg1">
              <a:lumMod val="95000"/>
            </a:schemeClr>
          </a:solidFill>
        </p:spPr>
        <p:txBody>
          <a:bodyPr tIns="548640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5238750"/>
            <a:ext cx="8837614" cy="685800"/>
          </a:xfrm>
          <a:gradFill>
            <a:gsLst>
              <a:gs pos="80000">
                <a:srgbClr val="FFFFFF">
                  <a:alpha val="74902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</p:spPr>
        <p:txBody>
          <a:bodyPr lIns="365760" tIns="182880" rIns="182880" bIns="182880" anchor="ctr"/>
          <a:lstStyle>
            <a:lvl1pPr algn="l">
              <a:defRPr sz="2800">
                <a:solidFill>
                  <a:srgbClr val="5762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5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6858000"/>
          </a:xfrm>
          <a:solidFill>
            <a:schemeClr val="bg1">
              <a:lumMod val="95000"/>
            </a:schemeClr>
          </a:solidFill>
        </p:spPr>
        <p:txBody>
          <a:bodyPr tIns="548640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896143" y="1168400"/>
            <a:ext cx="1328738" cy="1228725"/>
          </a:xfrm>
          <a:custGeom>
            <a:avLst/>
            <a:gdLst>
              <a:gd name="T0" fmla="*/ 2595 w 6978"/>
              <a:gd name="T1" fmla="*/ 3643 h 6453"/>
              <a:gd name="T2" fmla="*/ 2595 w 6978"/>
              <a:gd name="T3" fmla="*/ 6453 h 6453"/>
              <a:gd name="T4" fmla="*/ 0 w 6978"/>
              <a:gd name="T5" fmla="*/ 6453 h 6453"/>
              <a:gd name="T6" fmla="*/ 0 w 6978"/>
              <a:gd name="T7" fmla="*/ 4235 h 6453"/>
              <a:gd name="T8" fmla="*/ 430 w 6978"/>
              <a:gd name="T9" fmla="*/ 1626 h 6453"/>
              <a:gd name="T10" fmla="*/ 2219 w 6978"/>
              <a:gd name="T11" fmla="*/ 0 h 6453"/>
              <a:gd name="T12" fmla="*/ 2810 w 6978"/>
              <a:gd name="T13" fmla="*/ 941 h 6453"/>
              <a:gd name="T14" fmla="*/ 1721 w 6978"/>
              <a:gd name="T15" fmla="*/ 1862 h 6453"/>
              <a:gd name="T16" fmla="*/ 1331 w 6978"/>
              <a:gd name="T17" fmla="*/ 3643 h 6453"/>
              <a:gd name="T18" fmla="*/ 2595 w 6978"/>
              <a:gd name="T19" fmla="*/ 3643 h 6453"/>
              <a:gd name="T20" fmla="*/ 6763 w 6978"/>
              <a:gd name="T21" fmla="*/ 3643 h 6453"/>
              <a:gd name="T22" fmla="*/ 6763 w 6978"/>
              <a:gd name="T23" fmla="*/ 6453 h 6453"/>
              <a:gd name="T24" fmla="*/ 4168 w 6978"/>
              <a:gd name="T25" fmla="*/ 6453 h 6453"/>
              <a:gd name="T26" fmla="*/ 4168 w 6978"/>
              <a:gd name="T27" fmla="*/ 4235 h 6453"/>
              <a:gd name="T28" fmla="*/ 4598 w 6978"/>
              <a:gd name="T29" fmla="*/ 1626 h 6453"/>
              <a:gd name="T30" fmla="*/ 6387 w 6978"/>
              <a:gd name="T31" fmla="*/ 0 h 6453"/>
              <a:gd name="T32" fmla="*/ 6978 w 6978"/>
              <a:gd name="T33" fmla="*/ 941 h 6453"/>
              <a:gd name="T34" fmla="*/ 5889 w 6978"/>
              <a:gd name="T35" fmla="*/ 1862 h 6453"/>
              <a:gd name="T36" fmla="*/ 5499 w 6978"/>
              <a:gd name="T37" fmla="*/ 3643 h 6453"/>
              <a:gd name="T38" fmla="*/ 6763 w 6978"/>
              <a:gd name="T39" fmla="*/ 3643 h 6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978" h="6453">
                <a:moveTo>
                  <a:pt x="2595" y="3643"/>
                </a:moveTo>
                <a:lnTo>
                  <a:pt x="2595" y="6453"/>
                </a:lnTo>
                <a:lnTo>
                  <a:pt x="0" y="6453"/>
                </a:lnTo>
                <a:lnTo>
                  <a:pt x="0" y="4235"/>
                </a:lnTo>
                <a:cubicBezTo>
                  <a:pt x="0" y="3034"/>
                  <a:pt x="144" y="2164"/>
                  <a:pt x="430" y="1626"/>
                </a:cubicBezTo>
                <a:cubicBezTo>
                  <a:pt x="807" y="909"/>
                  <a:pt x="1403" y="367"/>
                  <a:pt x="2219" y="0"/>
                </a:cubicBezTo>
                <a:lnTo>
                  <a:pt x="2810" y="941"/>
                </a:lnTo>
                <a:cubicBezTo>
                  <a:pt x="2317" y="1147"/>
                  <a:pt x="1954" y="1454"/>
                  <a:pt x="1721" y="1862"/>
                </a:cubicBezTo>
                <a:cubicBezTo>
                  <a:pt x="1488" y="2270"/>
                  <a:pt x="1358" y="2863"/>
                  <a:pt x="1331" y="3643"/>
                </a:cubicBezTo>
                <a:lnTo>
                  <a:pt x="2595" y="3643"/>
                </a:lnTo>
                <a:close/>
                <a:moveTo>
                  <a:pt x="6763" y="3643"/>
                </a:moveTo>
                <a:lnTo>
                  <a:pt x="6763" y="6453"/>
                </a:lnTo>
                <a:lnTo>
                  <a:pt x="4168" y="6453"/>
                </a:lnTo>
                <a:lnTo>
                  <a:pt x="4168" y="4235"/>
                </a:lnTo>
                <a:cubicBezTo>
                  <a:pt x="4168" y="3034"/>
                  <a:pt x="4312" y="2164"/>
                  <a:pt x="4598" y="1626"/>
                </a:cubicBezTo>
                <a:cubicBezTo>
                  <a:pt x="4975" y="909"/>
                  <a:pt x="5571" y="367"/>
                  <a:pt x="6387" y="0"/>
                </a:cubicBezTo>
                <a:lnTo>
                  <a:pt x="6978" y="941"/>
                </a:lnTo>
                <a:cubicBezTo>
                  <a:pt x="6485" y="1147"/>
                  <a:pt x="6122" y="1454"/>
                  <a:pt x="5889" y="1862"/>
                </a:cubicBezTo>
                <a:cubicBezTo>
                  <a:pt x="5656" y="2270"/>
                  <a:pt x="5526" y="2863"/>
                  <a:pt x="5499" y="3643"/>
                </a:cubicBezTo>
                <a:lnTo>
                  <a:pt x="6763" y="3643"/>
                </a:lnTo>
                <a:close/>
              </a:path>
            </a:pathLst>
          </a:custGeom>
          <a:solidFill>
            <a:srgbClr val="E4E4E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37765" y="1905000"/>
            <a:ext cx="8228647" cy="1674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3"/>
                </a:solidFill>
              </a:defRPr>
            </a:lvl9pPr>
          </a:lstStyle>
          <a:p>
            <a:pPr lvl="0"/>
            <a:r>
              <a:t>This is a sample quote slide. Type a brief quotation inside this textbox. Add a close quote mark at the end of the text.”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3" y="3733800"/>
            <a:ext cx="4572000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9pPr>
          </a:lstStyle>
          <a:p>
            <a:pPr lvl="0"/>
            <a:r>
              <a:t>Name of person quoted</a:t>
            </a:r>
          </a:p>
        </p:txBody>
      </p:sp>
    </p:spTree>
    <p:extLst>
      <p:ext uri="{BB962C8B-B14F-4D97-AF65-F5344CB8AC3E}">
        <p14:creationId xmlns:p14="http://schemas.microsoft.com/office/powerpoint/2010/main" val="23077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Telescope">
    <p:bg>
      <p:bgPr>
        <a:gradFill flip="none" rotWithShape="1">
          <a:gsLst>
            <a:gs pos="35000">
              <a:schemeClr val="bg2"/>
            </a:gs>
            <a:gs pos="100000">
              <a:schemeClr val="bg2">
                <a:lumMod val="65000"/>
                <a:lumOff val="3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8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14005"/>
          <a:stretch/>
        </p:blipFill>
        <p:spPr>
          <a:xfrm rot="16200000">
            <a:off x="2666207" y="-2667794"/>
            <a:ext cx="6857999" cy="121935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white">
          <a:xfrm>
            <a:off x="0" y="6324600"/>
            <a:ext cx="12188825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7" y="2227263"/>
            <a:ext cx="9682843" cy="1188720"/>
          </a:xfrm>
        </p:spPr>
        <p:txBody>
          <a:bodyPr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057" y="3522663"/>
            <a:ext cx="9682843" cy="685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412" y="6507480"/>
            <a:ext cx="194469" cy="1524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100000"/>
              </a:lnSpc>
            </a:pPr>
            <a:fld id="{E02B647C-FB54-47C0-ADB1-95CBD583A5AC}" type="slidenum">
              <a:rPr lang="en-US" sz="700" smtClean="0">
                <a:solidFill>
                  <a:schemeClr val="bg1"/>
                </a:solidFill>
              </a:rPr>
              <a:pPr algn="l">
                <a:lnSpc>
                  <a:spcPct val="100000"/>
                </a:lnSpc>
              </a:p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582" y="6507480"/>
            <a:ext cx="5410993" cy="1524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|  Plex Systems, Inc. Privileged and Confidential Information. Copyright </a:t>
            </a:r>
            <a:r>
              <a:rPr lang="de-DE" sz="700" dirty="0">
                <a:solidFill>
                  <a:schemeClr val="bg1"/>
                </a:solidFill>
              </a:rPr>
              <a:t>©2018</a:t>
            </a:r>
            <a:r>
              <a:rPr lang="en-US" sz="700" dirty="0">
                <a:solidFill>
                  <a:schemeClr val="bg1"/>
                </a:solidFill>
              </a:rPr>
              <a:t> Plex Systems, Inc. All rights reserved.</a:t>
            </a:r>
          </a:p>
        </p:txBody>
      </p:sp>
      <p:pic>
        <p:nvPicPr>
          <p:cNvPr id="31" name="Picture 30" descr="powerplex-logos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071" y="6318263"/>
            <a:ext cx="1289304" cy="5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9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Divider Telesco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14005"/>
          <a:stretch/>
        </p:blipFill>
        <p:spPr>
          <a:xfrm rot="16200000">
            <a:off x="2666207" y="-2667794"/>
            <a:ext cx="6857999" cy="121935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white">
          <a:xfrm>
            <a:off x="0" y="6324600"/>
            <a:ext cx="12188825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7" y="2227263"/>
            <a:ext cx="9682843" cy="1188720"/>
          </a:xfrm>
        </p:spPr>
        <p:txBody>
          <a:bodyPr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057" y="3522663"/>
            <a:ext cx="9682843" cy="685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412" y="6507480"/>
            <a:ext cx="194469" cy="1524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100000"/>
              </a:lnSpc>
            </a:pPr>
            <a:fld id="{E02B647C-FB54-47C0-ADB1-95CBD583A5AC}" type="slidenum">
              <a:rPr lang="en-US" sz="700" smtClean="0">
                <a:solidFill>
                  <a:schemeClr val="bg1"/>
                </a:solidFill>
              </a:rPr>
              <a:pPr algn="l">
                <a:lnSpc>
                  <a:spcPct val="100000"/>
                </a:lnSpc>
              </a:p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582" y="6507480"/>
            <a:ext cx="5410993" cy="1524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|  Plex Systems, Inc. Privileged and Confidential Information. Copyright </a:t>
            </a:r>
            <a:r>
              <a:rPr lang="de-DE" sz="700" dirty="0">
                <a:solidFill>
                  <a:schemeClr val="bg1"/>
                </a:solidFill>
              </a:rPr>
              <a:t>©2018</a:t>
            </a:r>
            <a:r>
              <a:rPr lang="en-US" sz="700" dirty="0">
                <a:solidFill>
                  <a:schemeClr val="bg1"/>
                </a:solidFill>
              </a:rPr>
              <a:t> Plex Systems, Inc. All rights reserved.</a:t>
            </a:r>
          </a:p>
        </p:txBody>
      </p:sp>
      <p:pic>
        <p:nvPicPr>
          <p:cNvPr id="31" name="Picture 30" descr="powerplex-logos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071" y="6318263"/>
            <a:ext cx="1289304" cy="527037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Divider Telesco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14005"/>
          <a:stretch/>
        </p:blipFill>
        <p:spPr>
          <a:xfrm rot="16200000">
            <a:off x="2666207" y="-2667794"/>
            <a:ext cx="6857999" cy="121935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white">
          <a:xfrm>
            <a:off x="0" y="6324600"/>
            <a:ext cx="12188825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4779" y="1296534"/>
            <a:ext cx="6482443" cy="1188720"/>
          </a:xfrm>
        </p:spPr>
        <p:txBody>
          <a:bodyPr anchor="b"/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4779" y="2591934"/>
            <a:ext cx="6482443" cy="6858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412" y="6507480"/>
            <a:ext cx="194469" cy="1524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100000"/>
              </a:lnSpc>
            </a:pPr>
            <a:fld id="{E02B647C-FB54-47C0-ADB1-95CBD583A5AC}" type="slidenum">
              <a:rPr lang="en-US" sz="700" smtClean="0">
                <a:solidFill>
                  <a:schemeClr val="bg1"/>
                </a:solidFill>
              </a:rPr>
              <a:pPr algn="l">
                <a:lnSpc>
                  <a:spcPct val="100000"/>
                </a:lnSpc>
              </a:p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582" y="6507480"/>
            <a:ext cx="5410993" cy="1524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|  Plex Systems, Inc. Privileged and Confidential Information. Copyright </a:t>
            </a:r>
            <a:r>
              <a:rPr lang="de-DE" sz="700" dirty="0">
                <a:solidFill>
                  <a:schemeClr val="bg1"/>
                </a:solidFill>
              </a:rPr>
              <a:t>©2018</a:t>
            </a:r>
            <a:r>
              <a:rPr lang="en-US" sz="700" dirty="0">
                <a:solidFill>
                  <a:schemeClr val="bg1"/>
                </a:solidFill>
              </a:rPr>
              <a:t> Plex Systems, Inc. All rights reserved.</a:t>
            </a:r>
          </a:p>
        </p:txBody>
      </p:sp>
      <p:pic>
        <p:nvPicPr>
          <p:cNvPr id="31" name="Picture 30" descr="powerplex-logos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071" y="6318263"/>
            <a:ext cx="1289304" cy="527037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EX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14005"/>
          <a:stretch/>
        </p:blipFill>
        <p:spPr>
          <a:xfrm rot="16200000">
            <a:off x="2666207" y="-2667794"/>
            <a:ext cx="6857999" cy="1219358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27125" y="5486400"/>
            <a:ext cx="9931400" cy="1371600"/>
            <a:chOff x="1127125" y="5486400"/>
            <a:chExt cx="9931400" cy="1371600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127125" y="5486400"/>
              <a:ext cx="9931400" cy="1371600"/>
            </a:xfrm>
            <a:custGeom>
              <a:avLst/>
              <a:gdLst>
                <a:gd name="T0" fmla="*/ 1134 w 6256"/>
                <a:gd name="T1" fmla="*/ 0 h 864"/>
                <a:gd name="T2" fmla="*/ 1224 w 6256"/>
                <a:gd name="T3" fmla="*/ 467 h 864"/>
                <a:gd name="T4" fmla="*/ 1193 w 6256"/>
                <a:gd name="T5" fmla="*/ 310 h 864"/>
                <a:gd name="T6" fmla="*/ 1419 w 6256"/>
                <a:gd name="T7" fmla="*/ 289 h 864"/>
                <a:gd name="T8" fmla="*/ 1493 w 6256"/>
                <a:gd name="T9" fmla="*/ 467 h 864"/>
                <a:gd name="T10" fmla="*/ 1671 w 6256"/>
                <a:gd name="T11" fmla="*/ 659 h 864"/>
                <a:gd name="T12" fmla="*/ 1745 w 6256"/>
                <a:gd name="T13" fmla="*/ 596 h 864"/>
                <a:gd name="T14" fmla="*/ 1887 w 6256"/>
                <a:gd name="T15" fmla="*/ 397 h 864"/>
                <a:gd name="T16" fmla="*/ 1973 w 6256"/>
                <a:gd name="T17" fmla="*/ 72 h 864"/>
                <a:gd name="T18" fmla="*/ 2064 w 6256"/>
                <a:gd name="T19" fmla="*/ 342 h 864"/>
                <a:gd name="T20" fmla="*/ 2183 w 6256"/>
                <a:gd name="T21" fmla="*/ 404 h 864"/>
                <a:gd name="T22" fmla="*/ 2225 w 6256"/>
                <a:gd name="T23" fmla="*/ 429 h 864"/>
                <a:gd name="T24" fmla="*/ 2288 w 6256"/>
                <a:gd name="T25" fmla="*/ 384 h 864"/>
                <a:gd name="T26" fmla="*/ 2369 w 6256"/>
                <a:gd name="T27" fmla="*/ 78 h 864"/>
                <a:gd name="T28" fmla="*/ 2439 w 6256"/>
                <a:gd name="T29" fmla="*/ 384 h 864"/>
                <a:gd name="T30" fmla="*/ 2479 w 6256"/>
                <a:gd name="T31" fmla="*/ 433 h 864"/>
                <a:gd name="T32" fmla="*/ 2546 w 6256"/>
                <a:gd name="T33" fmla="*/ 596 h 864"/>
                <a:gd name="T34" fmla="*/ 2699 w 6256"/>
                <a:gd name="T35" fmla="*/ 347 h 864"/>
                <a:gd name="T36" fmla="*/ 2790 w 6256"/>
                <a:gd name="T37" fmla="*/ 471 h 864"/>
                <a:gd name="T38" fmla="*/ 2976 w 6256"/>
                <a:gd name="T39" fmla="*/ 397 h 864"/>
                <a:gd name="T40" fmla="*/ 3058 w 6256"/>
                <a:gd name="T41" fmla="*/ 471 h 864"/>
                <a:gd name="T42" fmla="*/ 3380 w 6256"/>
                <a:gd name="T43" fmla="*/ 659 h 864"/>
                <a:gd name="T44" fmla="*/ 3454 w 6256"/>
                <a:gd name="T45" fmla="*/ 471 h 864"/>
                <a:gd name="T46" fmla="*/ 3690 w 6256"/>
                <a:gd name="T47" fmla="*/ 596 h 864"/>
                <a:gd name="T48" fmla="*/ 3790 w 6256"/>
                <a:gd name="T49" fmla="*/ 427 h 864"/>
                <a:gd name="T50" fmla="*/ 3845 w 6256"/>
                <a:gd name="T51" fmla="*/ 596 h 864"/>
                <a:gd name="T52" fmla="*/ 3936 w 6256"/>
                <a:gd name="T53" fmla="*/ 332 h 864"/>
                <a:gd name="T54" fmla="*/ 3991 w 6256"/>
                <a:gd name="T55" fmla="*/ 596 h 864"/>
                <a:gd name="T56" fmla="*/ 4092 w 6256"/>
                <a:gd name="T57" fmla="*/ 427 h 864"/>
                <a:gd name="T58" fmla="*/ 4255 w 6256"/>
                <a:gd name="T59" fmla="*/ 596 h 864"/>
                <a:gd name="T60" fmla="*/ 4408 w 6256"/>
                <a:gd name="T61" fmla="*/ 251 h 864"/>
                <a:gd name="T62" fmla="*/ 4501 w 6256"/>
                <a:gd name="T63" fmla="*/ 471 h 864"/>
                <a:gd name="T64" fmla="*/ 4689 w 6256"/>
                <a:gd name="T65" fmla="*/ 395 h 864"/>
                <a:gd name="T66" fmla="*/ 4837 w 6256"/>
                <a:gd name="T67" fmla="*/ 471 h 864"/>
                <a:gd name="T68" fmla="*/ 4919 w 6256"/>
                <a:gd name="T69" fmla="*/ 289 h 864"/>
                <a:gd name="T70" fmla="*/ 5063 w 6256"/>
                <a:gd name="T71" fmla="*/ 287 h 864"/>
                <a:gd name="T72" fmla="*/ 5033 w 6256"/>
                <a:gd name="T73" fmla="*/ 310 h 864"/>
                <a:gd name="T74" fmla="*/ 5118 w 6256"/>
                <a:gd name="T75" fmla="*/ 471 h 864"/>
                <a:gd name="T76" fmla="*/ 5272 w 6256"/>
                <a:gd name="T77" fmla="*/ 0 h 864"/>
                <a:gd name="T78" fmla="*/ 5463 w 6256"/>
                <a:gd name="T79" fmla="*/ 596 h 864"/>
                <a:gd name="T80" fmla="*/ 5505 w 6256"/>
                <a:gd name="T81" fmla="*/ 423 h 864"/>
                <a:gd name="T82" fmla="*/ 5558 w 6256"/>
                <a:gd name="T83" fmla="*/ 596 h 864"/>
                <a:gd name="T84" fmla="*/ 5600 w 6256"/>
                <a:gd name="T85" fmla="*/ 332 h 864"/>
                <a:gd name="T86" fmla="*/ 5653 w 6256"/>
                <a:gd name="T87" fmla="*/ 596 h 864"/>
                <a:gd name="T88" fmla="*/ 5697 w 6256"/>
                <a:gd name="T89" fmla="*/ 423 h 864"/>
                <a:gd name="T90" fmla="*/ 6072 w 6256"/>
                <a:gd name="T91" fmla="*/ 596 h 864"/>
                <a:gd name="T92" fmla="*/ 6154 w 6256"/>
                <a:gd name="T93" fmla="*/ 465 h 864"/>
                <a:gd name="T94" fmla="*/ 6256 w 6256"/>
                <a:gd name="T95" fmla="*/ 387 h 864"/>
                <a:gd name="T96" fmla="*/ 0 w 6256"/>
                <a:gd name="T97" fmla="*/ 864 h 864"/>
                <a:gd name="T98" fmla="*/ 108 w 6256"/>
                <a:gd name="T99" fmla="*/ 387 h 864"/>
                <a:gd name="T100" fmla="*/ 184 w 6256"/>
                <a:gd name="T101" fmla="*/ 467 h 864"/>
                <a:gd name="T102" fmla="*/ 556 w 6256"/>
                <a:gd name="T103" fmla="*/ 596 h 864"/>
                <a:gd name="T104" fmla="*/ 598 w 6256"/>
                <a:gd name="T105" fmla="*/ 423 h 864"/>
                <a:gd name="T106" fmla="*/ 651 w 6256"/>
                <a:gd name="T107" fmla="*/ 596 h 864"/>
                <a:gd name="T108" fmla="*/ 694 w 6256"/>
                <a:gd name="T109" fmla="*/ 332 h 864"/>
                <a:gd name="T110" fmla="*/ 747 w 6256"/>
                <a:gd name="T111" fmla="*/ 596 h 864"/>
                <a:gd name="T112" fmla="*/ 789 w 6256"/>
                <a:gd name="T113" fmla="*/ 423 h 864"/>
                <a:gd name="T114" fmla="*/ 985 w 6256"/>
                <a:gd name="T115" fmla="*/ 59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56" h="864">
                  <a:moveTo>
                    <a:pt x="985" y="0"/>
                  </a:moveTo>
                  <a:lnTo>
                    <a:pt x="1134" y="0"/>
                  </a:lnTo>
                  <a:lnTo>
                    <a:pt x="1134" y="467"/>
                  </a:lnTo>
                  <a:lnTo>
                    <a:pt x="1224" y="467"/>
                  </a:lnTo>
                  <a:lnTo>
                    <a:pt x="1224" y="310"/>
                  </a:lnTo>
                  <a:lnTo>
                    <a:pt x="1193" y="310"/>
                  </a:lnTo>
                  <a:lnTo>
                    <a:pt x="1193" y="289"/>
                  </a:lnTo>
                  <a:lnTo>
                    <a:pt x="1419" y="289"/>
                  </a:lnTo>
                  <a:lnTo>
                    <a:pt x="1419" y="467"/>
                  </a:lnTo>
                  <a:lnTo>
                    <a:pt x="1493" y="467"/>
                  </a:lnTo>
                  <a:lnTo>
                    <a:pt x="1493" y="659"/>
                  </a:lnTo>
                  <a:lnTo>
                    <a:pt x="1671" y="659"/>
                  </a:lnTo>
                  <a:lnTo>
                    <a:pt x="1671" y="596"/>
                  </a:lnTo>
                  <a:lnTo>
                    <a:pt x="1745" y="596"/>
                  </a:lnTo>
                  <a:lnTo>
                    <a:pt x="1745" y="441"/>
                  </a:lnTo>
                  <a:lnTo>
                    <a:pt x="1887" y="397"/>
                  </a:lnTo>
                  <a:lnTo>
                    <a:pt x="1914" y="72"/>
                  </a:lnTo>
                  <a:lnTo>
                    <a:pt x="1973" y="72"/>
                  </a:lnTo>
                  <a:lnTo>
                    <a:pt x="1996" y="365"/>
                  </a:lnTo>
                  <a:lnTo>
                    <a:pt x="2064" y="342"/>
                  </a:lnTo>
                  <a:lnTo>
                    <a:pt x="2064" y="404"/>
                  </a:lnTo>
                  <a:lnTo>
                    <a:pt x="2183" y="404"/>
                  </a:lnTo>
                  <a:lnTo>
                    <a:pt x="2200" y="429"/>
                  </a:lnTo>
                  <a:lnTo>
                    <a:pt x="2225" y="429"/>
                  </a:lnTo>
                  <a:lnTo>
                    <a:pt x="2225" y="384"/>
                  </a:lnTo>
                  <a:lnTo>
                    <a:pt x="2288" y="384"/>
                  </a:lnTo>
                  <a:lnTo>
                    <a:pt x="2310" y="78"/>
                  </a:lnTo>
                  <a:lnTo>
                    <a:pt x="2369" y="78"/>
                  </a:lnTo>
                  <a:lnTo>
                    <a:pt x="2394" y="384"/>
                  </a:lnTo>
                  <a:lnTo>
                    <a:pt x="2439" y="384"/>
                  </a:lnTo>
                  <a:lnTo>
                    <a:pt x="2439" y="433"/>
                  </a:lnTo>
                  <a:lnTo>
                    <a:pt x="2479" y="433"/>
                  </a:lnTo>
                  <a:lnTo>
                    <a:pt x="2479" y="596"/>
                  </a:lnTo>
                  <a:lnTo>
                    <a:pt x="2546" y="596"/>
                  </a:lnTo>
                  <a:lnTo>
                    <a:pt x="2546" y="431"/>
                  </a:lnTo>
                  <a:lnTo>
                    <a:pt x="2699" y="347"/>
                  </a:lnTo>
                  <a:lnTo>
                    <a:pt x="2699" y="471"/>
                  </a:lnTo>
                  <a:lnTo>
                    <a:pt x="2790" y="471"/>
                  </a:lnTo>
                  <a:lnTo>
                    <a:pt x="2790" y="397"/>
                  </a:lnTo>
                  <a:lnTo>
                    <a:pt x="2976" y="397"/>
                  </a:lnTo>
                  <a:lnTo>
                    <a:pt x="2976" y="471"/>
                  </a:lnTo>
                  <a:lnTo>
                    <a:pt x="3058" y="471"/>
                  </a:lnTo>
                  <a:lnTo>
                    <a:pt x="3058" y="659"/>
                  </a:lnTo>
                  <a:lnTo>
                    <a:pt x="3380" y="659"/>
                  </a:lnTo>
                  <a:lnTo>
                    <a:pt x="3380" y="509"/>
                  </a:lnTo>
                  <a:lnTo>
                    <a:pt x="3454" y="471"/>
                  </a:lnTo>
                  <a:lnTo>
                    <a:pt x="3454" y="596"/>
                  </a:lnTo>
                  <a:lnTo>
                    <a:pt x="3690" y="596"/>
                  </a:lnTo>
                  <a:lnTo>
                    <a:pt x="3690" y="427"/>
                  </a:lnTo>
                  <a:lnTo>
                    <a:pt x="3790" y="427"/>
                  </a:lnTo>
                  <a:lnTo>
                    <a:pt x="3790" y="596"/>
                  </a:lnTo>
                  <a:lnTo>
                    <a:pt x="3845" y="596"/>
                  </a:lnTo>
                  <a:lnTo>
                    <a:pt x="3845" y="332"/>
                  </a:lnTo>
                  <a:lnTo>
                    <a:pt x="3936" y="332"/>
                  </a:lnTo>
                  <a:lnTo>
                    <a:pt x="3936" y="596"/>
                  </a:lnTo>
                  <a:lnTo>
                    <a:pt x="3991" y="596"/>
                  </a:lnTo>
                  <a:lnTo>
                    <a:pt x="3991" y="427"/>
                  </a:lnTo>
                  <a:lnTo>
                    <a:pt x="4092" y="427"/>
                  </a:lnTo>
                  <a:lnTo>
                    <a:pt x="4092" y="596"/>
                  </a:lnTo>
                  <a:lnTo>
                    <a:pt x="4255" y="596"/>
                  </a:lnTo>
                  <a:lnTo>
                    <a:pt x="4255" y="156"/>
                  </a:lnTo>
                  <a:lnTo>
                    <a:pt x="4408" y="251"/>
                  </a:lnTo>
                  <a:lnTo>
                    <a:pt x="4408" y="471"/>
                  </a:lnTo>
                  <a:lnTo>
                    <a:pt x="4501" y="471"/>
                  </a:lnTo>
                  <a:lnTo>
                    <a:pt x="4501" y="395"/>
                  </a:lnTo>
                  <a:lnTo>
                    <a:pt x="4689" y="395"/>
                  </a:lnTo>
                  <a:lnTo>
                    <a:pt x="4689" y="471"/>
                  </a:lnTo>
                  <a:lnTo>
                    <a:pt x="4837" y="471"/>
                  </a:lnTo>
                  <a:lnTo>
                    <a:pt x="4837" y="289"/>
                  </a:lnTo>
                  <a:lnTo>
                    <a:pt x="4919" y="289"/>
                  </a:lnTo>
                  <a:lnTo>
                    <a:pt x="4919" y="287"/>
                  </a:lnTo>
                  <a:lnTo>
                    <a:pt x="5063" y="287"/>
                  </a:lnTo>
                  <a:lnTo>
                    <a:pt x="5063" y="310"/>
                  </a:lnTo>
                  <a:lnTo>
                    <a:pt x="5033" y="310"/>
                  </a:lnTo>
                  <a:lnTo>
                    <a:pt x="5033" y="471"/>
                  </a:lnTo>
                  <a:lnTo>
                    <a:pt x="5118" y="471"/>
                  </a:lnTo>
                  <a:lnTo>
                    <a:pt x="5118" y="0"/>
                  </a:lnTo>
                  <a:lnTo>
                    <a:pt x="5272" y="0"/>
                  </a:lnTo>
                  <a:lnTo>
                    <a:pt x="5272" y="596"/>
                  </a:lnTo>
                  <a:lnTo>
                    <a:pt x="5463" y="596"/>
                  </a:lnTo>
                  <a:lnTo>
                    <a:pt x="5463" y="423"/>
                  </a:lnTo>
                  <a:lnTo>
                    <a:pt x="5505" y="423"/>
                  </a:lnTo>
                  <a:lnTo>
                    <a:pt x="5505" y="596"/>
                  </a:lnTo>
                  <a:lnTo>
                    <a:pt x="5558" y="596"/>
                  </a:lnTo>
                  <a:lnTo>
                    <a:pt x="5558" y="332"/>
                  </a:lnTo>
                  <a:lnTo>
                    <a:pt x="5600" y="332"/>
                  </a:lnTo>
                  <a:lnTo>
                    <a:pt x="5600" y="596"/>
                  </a:lnTo>
                  <a:lnTo>
                    <a:pt x="5653" y="596"/>
                  </a:lnTo>
                  <a:lnTo>
                    <a:pt x="5653" y="423"/>
                  </a:lnTo>
                  <a:lnTo>
                    <a:pt x="5697" y="423"/>
                  </a:lnTo>
                  <a:lnTo>
                    <a:pt x="5697" y="596"/>
                  </a:lnTo>
                  <a:lnTo>
                    <a:pt x="6072" y="596"/>
                  </a:lnTo>
                  <a:lnTo>
                    <a:pt x="6072" y="465"/>
                  </a:lnTo>
                  <a:lnTo>
                    <a:pt x="6154" y="465"/>
                  </a:lnTo>
                  <a:lnTo>
                    <a:pt x="6154" y="387"/>
                  </a:lnTo>
                  <a:lnTo>
                    <a:pt x="6256" y="387"/>
                  </a:lnTo>
                  <a:lnTo>
                    <a:pt x="6256" y="864"/>
                  </a:lnTo>
                  <a:lnTo>
                    <a:pt x="0" y="864"/>
                  </a:lnTo>
                  <a:lnTo>
                    <a:pt x="0" y="387"/>
                  </a:lnTo>
                  <a:lnTo>
                    <a:pt x="108" y="387"/>
                  </a:lnTo>
                  <a:lnTo>
                    <a:pt x="108" y="467"/>
                  </a:lnTo>
                  <a:lnTo>
                    <a:pt x="184" y="467"/>
                  </a:lnTo>
                  <a:lnTo>
                    <a:pt x="184" y="596"/>
                  </a:lnTo>
                  <a:lnTo>
                    <a:pt x="556" y="596"/>
                  </a:lnTo>
                  <a:lnTo>
                    <a:pt x="556" y="423"/>
                  </a:lnTo>
                  <a:lnTo>
                    <a:pt x="598" y="423"/>
                  </a:lnTo>
                  <a:lnTo>
                    <a:pt x="598" y="596"/>
                  </a:lnTo>
                  <a:lnTo>
                    <a:pt x="651" y="596"/>
                  </a:lnTo>
                  <a:lnTo>
                    <a:pt x="651" y="332"/>
                  </a:lnTo>
                  <a:lnTo>
                    <a:pt x="694" y="332"/>
                  </a:lnTo>
                  <a:lnTo>
                    <a:pt x="694" y="596"/>
                  </a:lnTo>
                  <a:lnTo>
                    <a:pt x="747" y="596"/>
                  </a:lnTo>
                  <a:lnTo>
                    <a:pt x="747" y="423"/>
                  </a:lnTo>
                  <a:lnTo>
                    <a:pt x="789" y="423"/>
                  </a:lnTo>
                  <a:lnTo>
                    <a:pt x="789" y="596"/>
                  </a:lnTo>
                  <a:lnTo>
                    <a:pt x="985" y="596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440238" y="6384925"/>
              <a:ext cx="77788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319588" y="6384925"/>
              <a:ext cx="77788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98938" y="6384925"/>
              <a:ext cx="77788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759325" y="6273800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881563" y="6273800"/>
              <a:ext cx="76200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759325" y="6384925"/>
              <a:ext cx="77788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4881563" y="6384925"/>
              <a:ext cx="76200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440238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4319588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440238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078288" y="6577013"/>
              <a:ext cx="74613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4198938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078288" y="6689725"/>
              <a:ext cx="74613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4198938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819650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4941888" y="6689725"/>
              <a:ext cx="76200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699000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5289550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411788" y="6577013"/>
              <a:ext cx="76200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5289550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5411788" y="6689725"/>
              <a:ext cx="76200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5289550" y="6318250"/>
              <a:ext cx="77788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5289550" y="6432550"/>
              <a:ext cx="77788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5673725" y="6577013"/>
              <a:ext cx="79375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5797550" y="6577013"/>
              <a:ext cx="76200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5673725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5797550" y="6689725"/>
              <a:ext cx="76200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5673725" y="6318250"/>
              <a:ext cx="79375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5797550" y="6318250"/>
              <a:ext cx="76200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5673725" y="6432550"/>
              <a:ext cx="79375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5797550" y="6432550"/>
              <a:ext cx="76200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7683500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7805738" y="6577013"/>
              <a:ext cx="76200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7683500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7805738" y="6689725"/>
              <a:ext cx="76200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7442200" y="6577013"/>
              <a:ext cx="74613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7562850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7442200" y="6689725"/>
              <a:ext cx="74613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7562850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8475663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8597900" y="6577013"/>
              <a:ext cx="79375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8475663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8597900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8234363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8358188" y="6577013"/>
              <a:ext cx="74613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8234363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8358188" y="6689725"/>
              <a:ext cx="74613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8475663" y="6307138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2" name="Rectangle 55"/>
            <p:cNvSpPr>
              <a:spLocks noChangeArrowheads="1"/>
            </p:cNvSpPr>
            <p:nvPr/>
          </p:nvSpPr>
          <p:spPr bwMode="auto">
            <a:xfrm>
              <a:off x="8597900" y="6307138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Rectangle 56"/>
            <p:cNvSpPr>
              <a:spLocks noChangeArrowheads="1"/>
            </p:cNvSpPr>
            <p:nvPr/>
          </p:nvSpPr>
          <p:spPr bwMode="auto">
            <a:xfrm>
              <a:off x="8475663" y="6421438"/>
              <a:ext cx="77788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8597900" y="6421438"/>
              <a:ext cx="79375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8234363" y="6307138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8358188" y="6307138"/>
              <a:ext cx="74613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8234363" y="6421438"/>
              <a:ext cx="77788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8358188" y="6421438"/>
              <a:ext cx="74613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8977313" y="6577013"/>
              <a:ext cx="79375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0" name="Rectangle 63"/>
            <p:cNvSpPr>
              <a:spLocks noChangeArrowheads="1"/>
            </p:cNvSpPr>
            <p:nvPr/>
          </p:nvSpPr>
          <p:spPr bwMode="auto">
            <a:xfrm>
              <a:off x="9101138" y="6577013"/>
              <a:ext cx="76200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>
              <a:off x="8977313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2" name="Rectangle 65"/>
            <p:cNvSpPr>
              <a:spLocks noChangeArrowheads="1"/>
            </p:cNvSpPr>
            <p:nvPr/>
          </p:nvSpPr>
          <p:spPr bwMode="auto">
            <a:xfrm>
              <a:off x="9101138" y="6689725"/>
              <a:ext cx="76200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3" name="Rectangle 66"/>
            <p:cNvSpPr>
              <a:spLocks noChangeArrowheads="1"/>
            </p:cNvSpPr>
            <p:nvPr/>
          </p:nvSpPr>
          <p:spPr bwMode="auto">
            <a:xfrm>
              <a:off x="8856663" y="6577013"/>
              <a:ext cx="79375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4" name="Rectangle 67"/>
            <p:cNvSpPr>
              <a:spLocks noChangeArrowheads="1"/>
            </p:cNvSpPr>
            <p:nvPr/>
          </p:nvSpPr>
          <p:spPr bwMode="auto">
            <a:xfrm>
              <a:off x="8856663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>
              <a:off x="8977313" y="6307138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6" name="Rectangle 69"/>
            <p:cNvSpPr>
              <a:spLocks noChangeArrowheads="1"/>
            </p:cNvSpPr>
            <p:nvPr/>
          </p:nvSpPr>
          <p:spPr bwMode="auto">
            <a:xfrm>
              <a:off x="9101138" y="6307138"/>
              <a:ext cx="76200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8977313" y="6421438"/>
              <a:ext cx="79375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8" name="Rectangle 71"/>
            <p:cNvSpPr>
              <a:spLocks noChangeArrowheads="1"/>
            </p:cNvSpPr>
            <p:nvPr/>
          </p:nvSpPr>
          <p:spPr bwMode="auto">
            <a:xfrm>
              <a:off x="9101138" y="6421438"/>
              <a:ext cx="76200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9" name="Rectangle 72"/>
            <p:cNvSpPr>
              <a:spLocks noChangeArrowheads="1"/>
            </p:cNvSpPr>
            <p:nvPr/>
          </p:nvSpPr>
          <p:spPr bwMode="auto">
            <a:xfrm>
              <a:off x="8856663" y="6307138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0" name="Rectangle 73"/>
            <p:cNvSpPr>
              <a:spLocks noChangeArrowheads="1"/>
            </p:cNvSpPr>
            <p:nvPr/>
          </p:nvSpPr>
          <p:spPr bwMode="auto">
            <a:xfrm>
              <a:off x="8856663" y="6421438"/>
              <a:ext cx="79375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1" name="Rectangle 74"/>
            <p:cNvSpPr>
              <a:spLocks noChangeArrowheads="1"/>
            </p:cNvSpPr>
            <p:nvPr/>
          </p:nvSpPr>
          <p:spPr bwMode="auto">
            <a:xfrm>
              <a:off x="9823450" y="6689725"/>
              <a:ext cx="76200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2" name="Rectangle 75"/>
            <p:cNvSpPr>
              <a:spLocks noChangeArrowheads="1"/>
            </p:cNvSpPr>
            <p:nvPr/>
          </p:nvSpPr>
          <p:spPr bwMode="auto">
            <a:xfrm>
              <a:off x="9944100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3" name="Rectangle 76"/>
            <p:cNvSpPr>
              <a:spLocks noChangeArrowheads="1"/>
            </p:cNvSpPr>
            <p:nvPr/>
          </p:nvSpPr>
          <p:spPr bwMode="auto">
            <a:xfrm>
              <a:off x="9580563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4" name="Rectangle 77"/>
            <p:cNvSpPr>
              <a:spLocks noChangeArrowheads="1"/>
            </p:cNvSpPr>
            <p:nvPr/>
          </p:nvSpPr>
          <p:spPr bwMode="auto">
            <a:xfrm>
              <a:off x="9702800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5" name="Rectangle 78"/>
            <p:cNvSpPr>
              <a:spLocks noChangeArrowheads="1"/>
            </p:cNvSpPr>
            <p:nvPr/>
          </p:nvSpPr>
          <p:spPr bwMode="auto">
            <a:xfrm>
              <a:off x="10402888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Rectangle 79"/>
            <p:cNvSpPr>
              <a:spLocks noChangeArrowheads="1"/>
            </p:cNvSpPr>
            <p:nvPr/>
          </p:nvSpPr>
          <p:spPr bwMode="auto">
            <a:xfrm>
              <a:off x="10161588" y="6689725"/>
              <a:ext cx="74613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Rectangle 80"/>
            <p:cNvSpPr>
              <a:spLocks noChangeArrowheads="1"/>
            </p:cNvSpPr>
            <p:nvPr/>
          </p:nvSpPr>
          <p:spPr bwMode="auto">
            <a:xfrm>
              <a:off x="10282238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Rectangle 81"/>
            <p:cNvSpPr>
              <a:spLocks noChangeArrowheads="1"/>
            </p:cNvSpPr>
            <p:nvPr/>
          </p:nvSpPr>
          <p:spPr bwMode="auto">
            <a:xfrm>
              <a:off x="3171825" y="6577013"/>
              <a:ext cx="74613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Rectangle 82"/>
            <p:cNvSpPr>
              <a:spLocks noChangeArrowheads="1"/>
            </p:cNvSpPr>
            <p:nvPr/>
          </p:nvSpPr>
          <p:spPr bwMode="auto">
            <a:xfrm>
              <a:off x="3292475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Rectangle 83"/>
            <p:cNvSpPr>
              <a:spLocks noChangeArrowheads="1"/>
            </p:cNvSpPr>
            <p:nvPr/>
          </p:nvSpPr>
          <p:spPr bwMode="auto">
            <a:xfrm>
              <a:off x="3171825" y="6689725"/>
              <a:ext cx="74613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Rectangle 84"/>
            <p:cNvSpPr>
              <a:spLocks noChangeArrowheads="1"/>
            </p:cNvSpPr>
            <p:nvPr/>
          </p:nvSpPr>
          <p:spPr bwMode="auto">
            <a:xfrm>
              <a:off x="3292475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2927350" y="6577013"/>
              <a:ext cx="79375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Rectangle 86"/>
            <p:cNvSpPr>
              <a:spLocks noChangeArrowheads="1"/>
            </p:cNvSpPr>
            <p:nvPr/>
          </p:nvSpPr>
          <p:spPr bwMode="auto">
            <a:xfrm>
              <a:off x="3051175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4" name="Rectangle 87"/>
            <p:cNvSpPr>
              <a:spLocks noChangeArrowheads="1"/>
            </p:cNvSpPr>
            <p:nvPr/>
          </p:nvSpPr>
          <p:spPr bwMode="auto">
            <a:xfrm>
              <a:off x="2927350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Rectangle 88"/>
            <p:cNvSpPr>
              <a:spLocks noChangeArrowheads="1"/>
            </p:cNvSpPr>
            <p:nvPr/>
          </p:nvSpPr>
          <p:spPr bwMode="auto">
            <a:xfrm>
              <a:off x="3051175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Rectangle 89"/>
            <p:cNvSpPr>
              <a:spLocks noChangeArrowheads="1"/>
            </p:cNvSpPr>
            <p:nvPr/>
          </p:nvSpPr>
          <p:spPr bwMode="auto">
            <a:xfrm>
              <a:off x="2927350" y="6324600"/>
              <a:ext cx="79375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7" name="Rectangle 90"/>
            <p:cNvSpPr>
              <a:spLocks noChangeArrowheads="1"/>
            </p:cNvSpPr>
            <p:nvPr/>
          </p:nvSpPr>
          <p:spPr bwMode="auto">
            <a:xfrm>
              <a:off x="3051175" y="6324600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8" name="Rectangle 91"/>
            <p:cNvSpPr>
              <a:spLocks noChangeArrowheads="1"/>
            </p:cNvSpPr>
            <p:nvPr/>
          </p:nvSpPr>
          <p:spPr bwMode="auto">
            <a:xfrm>
              <a:off x="2927350" y="6435725"/>
              <a:ext cx="79375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9" name="Rectangle 92"/>
            <p:cNvSpPr>
              <a:spLocks noChangeArrowheads="1"/>
            </p:cNvSpPr>
            <p:nvPr/>
          </p:nvSpPr>
          <p:spPr bwMode="auto">
            <a:xfrm>
              <a:off x="3051175" y="6435725"/>
              <a:ext cx="77788" cy="698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Rectangle 93"/>
            <p:cNvSpPr>
              <a:spLocks noChangeArrowheads="1"/>
            </p:cNvSpPr>
            <p:nvPr/>
          </p:nvSpPr>
          <p:spPr bwMode="auto">
            <a:xfrm>
              <a:off x="1527175" y="6577013"/>
              <a:ext cx="79375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Rectangle 94"/>
            <p:cNvSpPr>
              <a:spLocks noChangeArrowheads="1"/>
            </p:cNvSpPr>
            <p:nvPr/>
          </p:nvSpPr>
          <p:spPr bwMode="auto">
            <a:xfrm>
              <a:off x="1651000" y="6577013"/>
              <a:ext cx="74613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Rectangle 95"/>
            <p:cNvSpPr>
              <a:spLocks noChangeArrowheads="1"/>
            </p:cNvSpPr>
            <p:nvPr/>
          </p:nvSpPr>
          <p:spPr bwMode="auto">
            <a:xfrm>
              <a:off x="1527175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Rectangle 96"/>
            <p:cNvSpPr>
              <a:spLocks noChangeArrowheads="1"/>
            </p:cNvSpPr>
            <p:nvPr/>
          </p:nvSpPr>
          <p:spPr bwMode="auto">
            <a:xfrm>
              <a:off x="1651000" y="6689725"/>
              <a:ext cx="74613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Rectangle 97"/>
            <p:cNvSpPr>
              <a:spLocks noChangeArrowheads="1"/>
            </p:cNvSpPr>
            <p:nvPr/>
          </p:nvSpPr>
          <p:spPr bwMode="auto">
            <a:xfrm>
              <a:off x="1287463" y="6577013"/>
              <a:ext cx="74613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Rectangle 98"/>
            <p:cNvSpPr>
              <a:spLocks noChangeArrowheads="1"/>
            </p:cNvSpPr>
            <p:nvPr/>
          </p:nvSpPr>
          <p:spPr bwMode="auto">
            <a:xfrm>
              <a:off x="1406525" y="6577013"/>
              <a:ext cx="79375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auto">
            <a:xfrm>
              <a:off x="1287463" y="6689725"/>
              <a:ext cx="74613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1406525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Rectangle 101"/>
            <p:cNvSpPr>
              <a:spLocks noChangeArrowheads="1"/>
            </p:cNvSpPr>
            <p:nvPr/>
          </p:nvSpPr>
          <p:spPr bwMode="auto">
            <a:xfrm>
              <a:off x="2084388" y="6577013"/>
              <a:ext cx="79375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Rectangle 102"/>
            <p:cNvSpPr>
              <a:spLocks noChangeArrowheads="1"/>
            </p:cNvSpPr>
            <p:nvPr/>
          </p:nvSpPr>
          <p:spPr bwMode="auto">
            <a:xfrm>
              <a:off x="2208213" y="6577013"/>
              <a:ext cx="77788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0" name="Rectangle 103"/>
            <p:cNvSpPr>
              <a:spLocks noChangeArrowheads="1"/>
            </p:cNvSpPr>
            <p:nvPr/>
          </p:nvSpPr>
          <p:spPr bwMode="auto">
            <a:xfrm>
              <a:off x="2084388" y="6689725"/>
              <a:ext cx="79375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1" name="Rectangle 104"/>
            <p:cNvSpPr>
              <a:spLocks noChangeArrowheads="1"/>
            </p:cNvSpPr>
            <p:nvPr/>
          </p:nvSpPr>
          <p:spPr bwMode="auto">
            <a:xfrm>
              <a:off x="2208213" y="6689725"/>
              <a:ext cx="77788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2" name="Rectangle 105"/>
            <p:cNvSpPr>
              <a:spLocks noChangeArrowheads="1"/>
            </p:cNvSpPr>
            <p:nvPr/>
          </p:nvSpPr>
          <p:spPr bwMode="auto">
            <a:xfrm>
              <a:off x="1966913" y="6577013"/>
              <a:ext cx="76200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3" name="Rectangle 106"/>
            <p:cNvSpPr>
              <a:spLocks noChangeArrowheads="1"/>
            </p:cNvSpPr>
            <p:nvPr/>
          </p:nvSpPr>
          <p:spPr bwMode="auto">
            <a:xfrm>
              <a:off x="1966913" y="6689725"/>
              <a:ext cx="76200" cy="682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9535886" y="18179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15" name="Picture 114" descr="powerplex-logos_logo-rev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136668"/>
            <a:ext cx="5054600" cy="19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91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Plant 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8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14005"/>
          <a:stretch/>
        </p:blipFill>
        <p:spPr>
          <a:xfrm rot="16200000">
            <a:off x="2666207" y="-2667794"/>
            <a:ext cx="6857999" cy="1219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215566" y="1143000"/>
            <a:ext cx="8598610" cy="914400"/>
          </a:xfrm>
        </p:spPr>
        <p:txBody>
          <a:bodyPr anchor="b"/>
          <a:lstStyle>
            <a:lvl1pPr algn="r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215567" y="2209800"/>
            <a:ext cx="8598610" cy="685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" y="5124383"/>
            <a:ext cx="3121562" cy="1407048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 userDrawn="1"/>
        </p:nvGrpSpPr>
        <p:grpSpPr>
          <a:xfrm>
            <a:off x="1629731" y="5710376"/>
            <a:ext cx="522098" cy="508909"/>
            <a:chOff x="1175395" y="5772150"/>
            <a:chExt cx="365659" cy="356422"/>
          </a:xfrm>
          <a:effectLst/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175395" y="6061598"/>
              <a:ext cx="365659" cy="66974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175395" y="5772150"/>
              <a:ext cx="365659" cy="66204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175395" y="5919953"/>
              <a:ext cx="365659" cy="66204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0" name="Subtitle 2"/>
          <p:cNvSpPr txBox="1">
            <a:spLocks/>
          </p:cNvSpPr>
          <p:nvPr userDrawn="1"/>
        </p:nvSpPr>
        <p:spPr>
          <a:xfrm>
            <a:off x="6624826" y="5272328"/>
            <a:ext cx="5189350" cy="1060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96D5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96D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96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#</a:t>
            </a:r>
            <a:r>
              <a:rPr lang="en-US" dirty="0" err="1">
                <a:solidFill>
                  <a:schemeClr val="tx1"/>
                </a:solidFill>
              </a:rPr>
              <a:t>PowerPlex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We Make Things</a:t>
            </a:r>
          </a:p>
        </p:txBody>
      </p:sp>
    </p:spTree>
    <p:extLst>
      <p:ext uri="{BB962C8B-B14F-4D97-AF65-F5344CB8AC3E}">
        <p14:creationId xmlns:p14="http://schemas.microsoft.com/office/powerpoint/2010/main" val="28178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a table, chart, SmartArt, picture, clip art or video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9413" y="1143000"/>
            <a:ext cx="5511853" cy="48006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add text or choose an icon below to insert a table, chart, SmartArt, picture, clip art or video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</a:t>
            </a:r>
          </a:p>
          <a:p>
            <a:pPr lvl="6"/>
            <a:r>
              <a:t>Seven</a:t>
            </a:r>
          </a:p>
          <a:p>
            <a:pPr lvl="7"/>
            <a:r>
              <a:t>Eight</a:t>
            </a:r>
          </a:p>
          <a:p>
            <a:pPr lvl="8"/>
            <a:r>
              <a:t>nine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143000"/>
            <a:ext cx="5511853" cy="48006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add text or choose an icon below to insert a table, chart, SmartArt, picture, clip art or video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</a:t>
            </a:r>
          </a:p>
          <a:p>
            <a:pPr lvl="6"/>
            <a:r>
              <a:t>Seven</a:t>
            </a:r>
          </a:p>
          <a:p>
            <a:pPr lvl="7"/>
            <a:r>
              <a:t>Eight</a:t>
            </a:r>
          </a:p>
          <a:p>
            <a:pPr lvl="8"/>
            <a:r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6092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3" y="1143000"/>
            <a:ext cx="5511853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13" y="1676400"/>
            <a:ext cx="5511853" cy="4267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add text or choose an icon below to insert a table, chart, SmartArt, picture, clip art or video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</a:t>
            </a:r>
          </a:p>
          <a:p>
            <a:pPr lvl="6"/>
            <a:r>
              <a:t>Seven</a:t>
            </a:r>
          </a:p>
          <a:p>
            <a:pPr lvl="7"/>
            <a:r>
              <a:t>Eight</a:t>
            </a:r>
          </a:p>
          <a:p>
            <a:pPr lvl="8"/>
            <a:r>
              <a:t>Nine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143000"/>
            <a:ext cx="5511853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1676400"/>
            <a:ext cx="5511853" cy="4267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add text or choose an icon below to insert a table, chart, SmartArt, picture, clip art or video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</a:t>
            </a:r>
          </a:p>
          <a:p>
            <a:pPr lvl="6"/>
            <a:r>
              <a:t>Seven</a:t>
            </a:r>
          </a:p>
          <a:p>
            <a:pPr lvl="7"/>
            <a:r>
              <a:t>Eight</a:t>
            </a:r>
          </a:p>
          <a:p>
            <a:pPr lvl="8"/>
            <a:r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32378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9413" y="1143000"/>
            <a:ext cx="3528353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Heading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13" y="1676400"/>
            <a:ext cx="3528353" cy="4267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add text or choose an icon below to insert a table, chart, SmartArt, picture, clip art or video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</a:t>
            </a:r>
          </a:p>
          <a:p>
            <a:pPr lvl="6"/>
            <a:r>
              <a:t>Seven</a:t>
            </a:r>
          </a:p>
          <a:p>
            <a:pPr lvl="7"/>
            <a:r>
              <a:t>Eight</a:t>
            </a:r>
          </a:p>
          <a:p>
            <a:pPr lvl="8"/>
            <a:r>
              <a:t>Nine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29619" y="1143000"/>
            <a:ext cx="3529584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Heading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29619" y="1676400"/>
            <a:ext cx="3529584" cy="4267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add text or choose an icon below to insert a table, chart, SmartArt, picture, clip art or video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</a:t>
            </a:r>
          </a:p>
          <a:p>
            <a:pPr lvl="6"/>
            <a:r>
              <a:t>Seven</a:t>
            </a:r>
          </a:p>
          <a:p>
            <a:pPr lvl="7"/>
            <a:r>
              <a:t>Eight</a:t>
            </a:r>
          </a:p>
          <a:p>
            <a:pPr lvl="8"/>
            <a:r>
              <a:t>Nine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279829" y="1143000"/>
            <a:ext cx="3529584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Heading 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8279829" y="1676400"/>
            <a:ext cx="3529584" cy="4267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add text or choose an icon below to insert a table, chart, SmartArt, picture, clip art or video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</a:t>
            </a:r>
          </a:p>
          <a:p>
            <a:pPr lvl="6"/>
            <a:r>
              <a:t>Seven</a:t>
            </a:r>
          </a:p>
          <a:p>
            <a:pPr lvl="7"/>
            <a:r>
              <a:t>Eight</a:t>
            </a:r>
          </a:p>
          <a:p>
            <a:pPr lvl="8"/>
            <a:r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8982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21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2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413" y="1143000"/>
            <a:ext cx="7848045" cy="4800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add text or choose an icon below to insert a table, chart, SmartArt, picture, clip art or video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</a:t>
            </a:r>
          </a:p>
          <a:p>
            <a:pPr lvl="6"/>
            <a:r>
              <a:t>Seven</a:t>
            </a:r>
          </a:p>
          <a:p>
            <a:pPr lvl="7"/>
            <a:r>
              <a:t>Eight</a:t>
            </a:r>
          </a:p>
          <a:p>
            <a:pPr lvl="8"/>
            <a:r>
              <a:t>Nine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9011" y="1143000"/>
            <a:ext cx="3200401" cy="480060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79451"/>
          <a:stretch/>
        </p:blipFill>
        <p:spPr>
          <a:xfrm rot="16200000">
            <a:off x="5784274" y="449479"/>
            <a:ext cx="623454" cy="121935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7480"/>
            <a:ext cx="194469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F409DF74-1CAD-4652-9D3B-D43B76A999AC}" type="slidenum">
              <a:rPr/>
              <a:pPr/>
              <a:t>‹#›</a:t>
            </a:fld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3" y="381001"/>
            <a:ext cx="11430000" cy="4381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3" y="1143000"/>
            <a:ext cx="11430000" cy="4800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379412" y="6507480"/>
            <a:ext cx="194469" cy="1524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100000"/>
              </a:lnSpc>
            </a:pPr>
            <a:fld id="{E02B647C-FB54-47C0-ADB1-95CBD583A5AC}" type="slidenum">
              <a:rPr lang="en-US" sz="700" smtClean="0">
                <a:solidFill>
                  <a:schemeClr val="bg1"/>
                </a:solidFill>
              </a:rPr>
              <a:pPr algn="l">
                <a:lnSpc>
                  <a:spcPct val="100000"/>
                </a:lnSpc>
              </a:p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582" y="6507480"/>
            <a:ext cx="4732020" cy="1714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|  Plex Systems, Inc. Privileged and Confidential Information. Copyright ©2018 Plex Systems, Inc.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8602" y="6507480"/>
            <a:ext cx="155448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264DBCCA-FDDC-4289-87AA-9C9228799583}" type="datetime1">
              <a:rPr lang="en-US"/>
              <a:t>5/11/2018</a:t>
            </a:fld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6" y="6234173"/>
            <a:ext cx="1540060" cy="6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8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50" r:id="rId3"/>
    <p:sldLayoutId id="2147483652" r:id="rId4"/>
    <p:sldLayoutId id="2147483653" r:id="rId5"/>
    <p:sldLayoutId id="2147483662" r:id="rId6"/>
    <p:sldLayoutId id="2147483654" r:id="rId7"/>
    <p:sldLayoutId id="2147483655" r:id="rId8"/>
    <p:sldLayoutId id="2147483656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71" r:id="rId15"/>
    <p:sldLayoutId id="2147483679" r:id="rId16"/>
    <p:sldLayoutId id="2147483678" r:id="rId17"/>
    <p:sldLayoutId id="214748367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0096D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0096D5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096D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096D5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0096D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0096D5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096D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096D5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096D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1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61455-286F-4BA3-8D8A-886C8135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8330"/>
            <a:ext cx="12191999" cy="1188720"/>
          </a:xfrm>
        </p:spPr>
        <p:txBody>
          <a:bodyPr/>
          <a:lstStyle/>
          <a:p>
            <a:pPr algn="ctr"/>
            <a:r>
              <a:rPr lang="en-US" sz="4800" dirty="0"/>
              <a:t>Case Studies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4A69D-2BFF-469A-A444-6F81F9F8A511}"/>
              </a:ext>
            </a:extLst>
          </p:cNvPr>
          <p:cNvSpPr/>
          <p:nvPr/>
        </p:nvSpPr>
        <p:spPr>
          <a:xfrm>
            <a:off x="1" y="2038660"/>
            <a:ext cx="12192000" cy="17689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4E0F6D-827D-4378-B1ED-778E144AC886}"/>
              </a:ext>
            </a:extLst>
          </p:cNvPr>
          <p:cNvSpPr txBox="1">
            <a:spLocks/>
          </p:cNvSpPr>
          <p:nvPr/>
        </p:nvSpPr>
        <p:spPr>
          <a:xfrm>
            <a:off x="144965" y="4479184"/>
            <a:ext cx="11869235" cy="119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RFID Inventory Management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3FF5D5-85C6-4109-9F94-17EC65775262}"/>
              </a:ext>
            </a:extLst>
          </p:cNvPr>
          <p:cNvGrpSpPr/>
          <p:nvPr/>
        </p:nvGrpSpPr>
        <p:grpSpPr>
          <a:xfrm>
            <a:off x="4763271" y="2138185"/>
            <a:ext cx="2344755" cy="1557567"/>
            <a:chOff x="254511" y="3179287"/>
            <a:chExt cx="2344755" cy="1557567"/>
          </a:xfrm>
        </p:grpSpPr>
        <p:pic>
          <p:nvPicPr>
            <p:cNvPr id="18" name="Graphic 17" descr="Wi-Fi">
              <a:extLst>
                <a:ext uri="{FF2B5EF4-FFF2-40B4-BE49-F238E27FC236}">
                  <a16:creationId xmlns:a16="http://schemas.microsoft.com/office/drawing/2014/main" id="{CE1BC939-A1B4-44A6-8F45-EAF393100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47847" y="3182392"/>
              <a:ext cx="1551419" cy="1551419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2149F7-AB0F-4961-AA3E-B75A546D76C6}"/>
                </a:ext>
              </a:extLst>
            </p:cNvPr>
            <p:cNvGrpSpPr/>
            <p:nvPr/>
          </p:nvGrpSpPr>
          <p:grpSpPr>
            <a:xfrm>
              <a:off x="254511" y="3179287"/>
              <a:ext cx="1618919" cy="1557567"/>
              <a:chOff x="254511" y="3179287"/>
              <a:chExt cx="1618919" cy="1557567"/>
            </a:xfrm>
          </p:grpSpPr>
          <p:pic>
            <p:nvPicPr>
              <p:cNvPr id="20" name="Graphic 19" descr="Wi-Fi">
                <a:extLst>
                  <a:ext uri="{FF2B5EF4-FFF2-40B4-BE49-F238E27FC236}">
                    <a16:creationId xmlns:a16="http://schemas.microsoft.com/office/drawing/2014/main" id="{3AB407B8-C1EC-4FD9-858D-D678A6DFB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4511" y="3179287"/>
                <a:ext cx="1551419" cy="1551419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0427DF0-7F84-4D94-A9B4-C934CB4E7FD9}"/>
                  </a:ext>
                </a:extLst>
              </p:cNvPr>
              <p:cNvSpPr/>
              <p:nvPr/>
            </p:nvSpPr>
            <p:spPr>
              <a:xfrm>
                <a:off x="1041472" y="3590602"/>
                <a:ext cx="764458" cy="764458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" name="Content Placeholder 5">
                <a:extLst>
                  <a:ext uri="{FF2B5EF4-FFF2-40B4-BE49-F238E27FC236}">
                    <a16:creationId xmlns:a16="http://schemas.microsoft.com/office/drawing/2014/main" id="{94F65EC8-41F8-476C-AE6F-BB9754DB41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117" y="4360907"/>
                <a:ext cx="910313" cy="3759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74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231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RFID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FAB0A2F-36EE-4928-B5A4-4947F2C41008}"/>
                  </a:ext>
                </a:extLst>
              </p:cNvPr>
              <p:cNvSpPr/>
              <p:nvPr/>
            </p:nvSpPr>
            <p:spPr>
              <a:xfrm>
                <a:off x="1190089" y="3736716"/>
                <a:ext cx="456370" cy="45637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6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2356-C2E4-4093-A158-46DAA619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RFID Inventory Management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2A1CEC7-3B0D-4ECD-8444-491332CF81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PROBLEM</a:t>
            </a:r>
          </a:p>
          <a:p>
            <a:r>
              <a:rPr lang="en-US" sz="2200" dirty="0"/>
              <a:t>Inventory accuracy was poor </a:t>
            </a:r>
          </a:p>
          <a:p>
            <a:r>
              <a:rPr lang="en-US" sz="2200" dirty="0"/>
              <a:t>Human errors during receiving/put-away</a:t>
            </a:r>
          </a:p>
          <a:p>
            <a:r>
              <a:rPr lang="en-US" sz="2200" dirty="0"/>
              <a:t>Order fulfillment problems </a:t>
            </a:r>
          </a:p>
          <a:p>
            <a:r>
              <a:rPr lang="en-US" sz="2200" dirty="0"/>
              <a:t>Increased expediting expenses</a:t>
            </a:r>
          </a:p>
          <a:p>
            <a:r>
              <a:rPr lang="en-US" sz="2200" dirty="0"/>
              <a:t>Excessive Cycle Counting</a:t>
            </a:r>
          </a:p>
          <a:p>
            <a:r>
              <a:rPr lang="en-US" sz="2200" dirty="0"/>
              <a:t>Loss of productivity and profit margins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5EEADF-4860-4F1E-A0C5-27BABCEECA17}"/>
              </a:ext>
            </a:extLst>
          </p:cNvPr>
          <p:cNvGrpSpPr/>
          <p:nvPr/>
        </p:nvGrpSpPr>
        <p:grpSpPr>
          <a:xfrm>
            <a:off x="7487054" y="2490589"/>
            <a:ext cx="2344755" cy="1557567"/>
            <a:chOff x="254511" y="3179287"/>
            <a:chExt cx="2344755" cy="1557567"/>
          </a:xfrm>
        </p:grpSpPr>
        <p:pic>
          <p:nvPicPr>
            <p:cNvPr id="13" name="Graphic 12" descr="Wi-Fi">
              <a:extLst>
                <a:ext uri="{FF2B5EF4-FFF2-40B4-BE49-F238E27FC236}">
                  <a16:creationId xmlns:a16="http://schemas.microsoft.com/office/drawing/2014/main" id="{C9921E89-CD26-43CD-9377-678437DAF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47847" y="3182392"/>
              <a:ext cx="1551419" cy="1551419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24F43A-8F64-458D-94C4-6F722C0129C8}"/>
                </a:ext>
              </a:extLst>
            </p:cNvPr>
            <p:cNvGrpSpPr/>
            <p:nvPr/>
          </p:nvGrpSpPr>
          <p:grpSpPr>
            <a:xfrm>
              <a:off x="254511" y="3179287"/>
              <a:ext cx="1618919" cy="1557567"/>
              <a:chOff x="254511" y="3179287"/>
              <a:chExt cx="1618919" cy="1557567"/>
            </a:xfrm>
          </p:grpSpPr>
          <p:pic>
            <p:nvPicPr>
              <p:cNvPr id="15" name="Graphic 14" descr="Wi-Fi">
                <a:extLst>
                  <a:ext uri="{FF2B5EF4-FFF2-40B4-BE49-F238E27FC236}">
                    <a16:creationId xmlns:a16="http://schemas.microsoft.com/office/drawing/2014/main" id="{BBC377F4-0BB0-4BD7-A04B-A15E21969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4511" y="3179287"/>
                <a:ext cx="1551419" cy="1551419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9F977B7-3CB1-4D38-B01D-DB8EC5CE682E}"/>
                  </a:ext>
                </a:extLst>
              </p:cNvPr>
              <p:cNvSpPr/>
              <p:nvPr/>
            </p:nvSpPr>
            <p:spPr>
              <a:xfrm>
                <a:off x="1041472" y="3590602"/>
                <a:ext cx="764458" cy="7644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" name="Content Placeholder 5">
                <a:extLst>
                  <a:ext uri="{FF2B5EF4-FFF2-40B4-BE49-F238E27FC236}">
                    <a16:creationId xmlns:a16="http://schemas.microsoft.com/office/drawing/2014/main" id="{C719738B-7C41-403B-858F-C8BD8A617C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117" y="4360907"/>
                <a:ext cx="910313" cy="3759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74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231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RFID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CB758EA-9958-4224-85E4-727633D8A5A8}"/>
                  </a:ext>
                </a:extLst>
              </p:cNvPr>
              <p:cNvSpPr/>
              <p:nvPr/>
            </p:nvSpPr>
            <p:spPr>
              <a:xfrm>
                <a:off x="1190089" y="3736716"/>
                <a:ext cx="456370" cy="45637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463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70A04D-36A8-4F10-B3D6-08343824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RFID Inventory Management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F90047B-7843-4BBE-B120-D9BE289AB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3" y="1143000"/>
            <a:ext cx="6314305" cy="48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GOALS</a:t>
            </a:r>
          </a:p>
          <a:p>
            <a:r>
              <a:rPr lang="en-US" sz="2200" dirty="0"/>
              <a:t>Higher accuracy during inventory cycle counting</a:t>
            </a:r>
          </a:p>
          <a:p>
            <a:r>
              <a:rPr lang="en-US" sz="2200" dirty="0"/>
              <a:t>Improved traceability of product</a:t>
            </a:r>
          </a:p>
          <a:p>
            <a:r>
              <a:rPr lang="en-US" sz="2200" dirty="0"/>
              <a:t>Clearer inventory visibility </a:t>
            </a:r>
          </a:p>
          <a:p>
            <a:r>
              <a:rPr lang="en-US" sz="2200" dirty="0"/>
              <a:t>Improve customer satisfaction and delivery</a:t>
            </a:r>
          </a:p>
          <a:p>
            <a:r>
              <a:rPr lang="en-US" sz="2200" dirty="0"/>
              <a:t>Seamless integration with PLEX</a:t>
            </a:r>
          </a:p>
          <a:p>
            <a:r>
              <a:rPr lang="en-US" sz="2200" dirty="0"/>
              <a:t>Hands free operation of inventory transactions for material handlers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24AC96-4B62-4603-BC68-D513986C5F93}"/>
              </a:ext>
            </a:extLst>
          </p:cNvPr>
          <p:cNvGrpSpPr/>
          <p:nvPr/>
        </p:nvGrpSpPr>
        <p:grpSpPr>
          <a:xfrm>
            <a:off x="7487054" y="2490589"/>
            <a:ext cx="2344755" cy="1557567"/>
            <a:chOff x="254511" y="3179287"/>
            <a:chExt cx="2344755" cy="1557567"/>
          </a:xfrm>
        </p:grpSpPr>
        <p:pic>
          <p:nvPicPr>
            <p:cNvPr id="16" name="Graphic 15" descr="Wi-Fi">
              <a:extLst>
                <a:ext uri="{FF2B5EF4-FFF2-40B4-BE49-F238E27FC236}">
                  <a16:creationId xmlns:a16="http://schemas.microsoft.com/office/drawing/2014/main" id="{3FCD8726-AE65-49AD-9CA7-6F8BBBFA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47847" y="3182392"/>
              <a:ext cx="1551419" cy="1551419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0A63F4F-2A31-4D63-BCC4-4AB622DE8D2B}"/>
                </a:ext>
              </a:extLst>
            </p:cNvPr>
            <p:cNvGrpSpPr/>
            <p:nvPr/>
          </p:nvGrpSpPr>
          <p:grpSpPr>
            <a:xfrm>
              <a:off x="254511" y="3179287"/>
              <a:ext cx="1618919" cy="1557567"/>
              <a:chOff x="254511" y="3179287"/>
              <a:chExt cx="1618919" cy="1557567"/>
            </a:xfrm>
          </p:grpSpPr>
          <p:pic>
            <p:nvPicPr>
              <p:cNvPr id="18" name="Graphic 17" descr="Wi-Fi">
                <a:extLst>
                  <a:ext uri="{FF2B5EF4-FFF2-40B4-BE49-F238E27FC236}">
                    <a16:creationId xmlns:a16="http://schemas.microsoft.com/office/drawing/2014/main" id="{C8633C36-700F-4D4F-8ECE-9621F07E3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4511" y="3179287"/>
                <a:ext cx="1551419" cy="1551419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19602FC-F885-4691-9E5B-9E0D0ADA0A2E}"/>
                  </a:ext>
                </a:extLst>
              </p:cNvPr>
              <p:cNvSpPr/>
              <p:nvPr/>
            </p:nvSpPr>
            <p:spPr>
              <a:xfrm>
                <a:off x="1041472" y="3590602"/>
                <a:ext cx="764458" cy="7644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01A1894E-5160-4738-AE3B-30BD95865C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117" y="4360907"/>
                <a:ext cx="910313" cy="3759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74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231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RFID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9479CDD-0CFA-4032-A41B-E1B99D093434}"/>
                  </a:ext>
                </a:extLst>
              </p:cNvPr>
              <p:cNvSpPr/>
              <p:nvPr/>
            </p:nvSpPr>
            <p:spPr>
              <a:xfrm>
                <a:off x="1190089" y="3736716"/>
                <a:ext cx="456370" cy="45637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51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7FAA78-8C2A-4730-A34A-DC32E2F8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80" y="557761"/>
            <a:ext cx="11430000" cy="438150"/>
          </a:xfrm>
        </p:spPr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RFID Inventory Management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847D732-205F-4F04-AA37-C63218E80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82" y="1626342"/>
            <a:ext cx="7150894" cy="450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THE SOLUTION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8C9089-818D-4DDA-B5F5-C300A6439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90" y="1609409"/>
            <a:ext cx="8114286" cy="408571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142178E-DDA1-424E-9359-828F81EE91C0}"/>
              </a:ext>
            </a:extLst>
          </p:cNvPr>
          <p:cNvGrpSpPr/>
          <p:nvPr/>
        </p:nvGrpSpPr>
        <p:grpSpPr>
          <a:xfrm>
            <a:off x="361831" y="4137556"/>
            <a:ext cx="2344755" cy="1557567"/>
            <a:chOff x="254511" y="3179287"/>
            <a:chExt cx="2344755" cy="1557567"/>
          </a:xfrm>
        </p:grpSpPr>
        <p:pic>
          <p:nvPicPr>
            <p:cNvPr id="9" name="Graphic 8" descr="Wi-Fi">
              <a:extLst>
                <a:ext uri="{FF2B5EF4-FFF2-40B4-BE49-F238E27FC236}">
                  <a16:creationId xmlns:a16="http://schemas.microsoft.com/office/drawing/2014/main" id="{2BCADAC6-58BD-4531-BF47-1AD7295A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47847" y="3182392"/>
              <a:ext cx="1551419" cy="1551419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941ACA7-AB24-4ADC-9A35-984E70ABBF8F}"/>
                </a:ext>
              </a:extLst>
            </p:cNvPr>
            <p:cNvGrpSpPr/>
            <p:nvPr/>
          </p:nvGrpSpPr>
          <p:grpSpPr>
            <a:xfrm>
              <a:off x="254511" y="3179287"/>
              <a:ext cx="1618919" cy="1557567"/>
              <a:chOff x="254511" y="3179287"/>
              <a:chExt cx="1618919" cy="1557567"/>
            </a:xfrm>
          </p:grpSpPr>
          <p:pic>
            <p:nvPicPr>
              <p:cNvPr id="13" name="Graphic 12" descr="Wi-Fi">
                <a:extLst>
                  <a:ext uri="{FF2B5EF4-FFF2-40B4-BE49-F238E27FC236}">
                    <a16:creationId xmlns:a16="http://schemas.microsoft.com/office/drawing/2014/main" id="{E06C7517-7C7D-481D-9A40-B68D09D4E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254511" y="3179287"/>
                <a:ext cx="1551419" cy="1551419"/>
              </a:xfrm>
              <a:prstGeom prst="rect">
                <a:avLst/>
              </a:prstGeom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78BB9FF-06A4-4633-A077-DC2F2F5BE786}"/>
                  </a:ext>
                </a:extLst>
              </p:cNvPr>
              <p:cNvSpPr/>
              <p:nvPr/>
            </p:nvSpPr>
            <p:spPr>
              <a:xfrm>
                <a:off x="1041472" y="3590602"/>
                <a:ext cx="764458" cy="7644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" name="Content Placeholder 5">
                <a:extLst>
                  <a:ext uri="{FF2B5EF4-FFF2-40B4-BE49-F238E27FC236}">
                    <a16:creationId xmlns:a16="http://schemas.microsoft.com/office/drawing/2014/main" id="{9A9622C1-C0EC-4FB1-80B0-5A0D768B1F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117" y="4360907"/>
                <a:ext cx="910313" cy="3759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74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231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RFID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4C18A7B-54DA-4A1F-B826-845E607B8D43}"/>
                  </a:ext>
                </a:extLst>
              </p:cNvPr>
              <p:cNvSpPr/>
              <p:nvPr/>
            </p:nvSpPr>
            <p:spPr>
              <a:xfrm>
                <a:off x="1190089" y="3736716"/>
                <a:ext cx="456370" cy="45637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5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FE45EE7-54BC-4B0A-A602-4B706413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3" y="1143000"/>
            <a:ext cx="8319111" cy="48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HOW IT WORKS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190B9C-52AB-4858-92AB-E584C847D352}"/>
              </a:ext>
            </a:extLst>
          </p:cNvPr>
          <p:cNvGrpSpPr/>
          <p:nvPr/>
        </p:nvGrpSpPr>
        <p:grpSpPr>
          <a:xfrm>
            <a:off x="9153048" y="2200394"/>
            <a:ext cx="2344755" cy="1557567"/>
            <a:chOff x="254511" y="3179287"/>
            <a:chExt cx="2344755" cy="1557567"/>
          </a:xfrm>
        </p:grpSpPr>
        <p:pic>
          <p:nvPicPr>
            <p:cNvPr id="8" name="Graphic 7" descr="Wi-Fi">
              <a:extLst>
                <a:ext uri="{FF2B5EF4-FFF2-40B4-BE49-F238E27FC236}">
                  <a16:creationId xmlns:a16="http://schemas.microsoft.com/office/drawing/2014/main" id="{DE5DBA4E-F82B-436A-9CB7-43E47AEBA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47847" y="3182392"/>
              <a:ext cx="1551419" cy="155141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863859-199C-42A0-8A70-1F18AF9CD22A}"/>
                </a:ext>
              </a:extLst>
            </p:cNvPr>
            <p:cNvGrpSpPr/>
            <p:nvPr/>
          </p:nvGrpSpPr>
          <p:grpSpPr>
            <a:xfrm>
              <a:off x="254511" y="3179287"/>
              <a:ext cx="1618919" cy="1557567"/>
              <a:chOff x="254511" y="3179287"/>
              <a:chExt cx="1618919" cy="1557567"/>
            </a:xfrm>
          </p:grpSpPr>
          <p:pic>
            <p:nvPicPr>
              <p:cNvPr id="10" name="Graphic 9" descr="Wi-Fi">
                <a:extLst>
                  <a:ext uri="{FF2B5EF4-FFF2-40B4-BE49-F238E27FC236}">
                    <a16:creationId xmlns:a16="http://schemas.microsoft.com/office/drawing/2014/main" id="{4D785702-7313-4660-AB09-67E6D023F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4511" y="3179287"/>
                <a:ext cx="1551419" cy="1551419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DA8129C-5813-491B-843F-D6D8E59AF78F}"/>
                  </a:ext>
                </a:extLst>
              </p:cNvPr>
              <p:cNvSpPr/>
              <p:nvPr/>
            </p:nvSpPr>
            <p:spPr>
              <a:xfrm>
                <a:off x="1041472" y="3590602"/>
                <a:ext cx="764458" cy="7644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9F09C1AA-5D2F-4F58-8A05-4CDC91AFD5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117" y="4360907"/>
                <a:ext cx="910313" cy="3759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74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231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RFID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79D2335-3D8F-4590-A74E-5A7C0A921DA9}"/>
                  </a:ext>
                </a:extLst>
              </p:cNvPr>
              <p:cNvSpPr/>
              <p:nvPr/>
            </p:nvSpPr>
            <p:spPr>
              <a:xfrm>
                <a:off x="1190089" y="3736716"/>
                <a:ext cx="456370" cy="45637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</p:grpSp>
      </p:grpSp>
      <p:pic>
        <p:nvPicPr>
          <p:cNvPr id="15" name="Picture 4" descr="Related image">
            <a:extLst>
              <a:ext uri="{FF2B5EF4-FFF2-40B4-BE49-F238E27FC236}">
                <a16:creationId xmlns:a16="http://schemas.microsoft.com/office/drawing/2014/main" id="{76DB2CA8-6B58-4E55-BBF7-B718C1DF2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01"/>
          <a:stretch/>
        </p:blipFill>
        <p:spPr bwMode="auto">
          <a:xfrm>
            <a:off x="1420033" y="2146301"/>
            <a:ext cx="663576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EA874BAA-0AA7-43E3-A9BA-2CCB88EC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RFID Inventory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38D6A32-28D4-42B8-9125-983493BD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RFID Inventory Management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7CC31-B775-421E-922C-DDC4EAEF4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3" y="1143000"/>
            <a:ext cx="7234237" cy="48006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THE RESULTS</a:t>
            </a:r>
            <a:endParaRPr lang="en-US" dirty="0"/>
          </a:p>
          <a:p>
            <a:r>
              <a:rPr lang="en-US" sz="2000" dirty="0"/>
              <a:t>&gt;99% Inventory Accuracy</a:t>
            </a:r>
          </a:p>
          <a:p>
            <a:r>
              <a:rPr lang="en-US" sz="2000" dirty="0"/>
              <a:t>Savings of Ten of Thousands every month with more efficient inventory tracking</a:t>
            </a:r>
          </a:p>
          <a:p>
            <a:r>
              <a:rPr lang="en-US" sz="2000" dirty="0"/>
              <a:t>Cycle counting reduced by 30%, approx. $18k savings/month</a:t>
            </a:r>
          </a:p>
          <a:p>
            <a:r>
              <a:rPr lang="en-US" sz="2000" dirty="0"/>
              <a:t>Increased Customer Satisfaction and On-Time Delivery</a:t>
            </a:r>
          </a:p>
          <a:p>
            <a:r>
              <a:rPr lang="en-US" sz="2000" dirty="0"/>
              <a:t>Future enhancements</a:t>
            </a:r>
          </a:p>
          <a:p>
            <a:pPr lvl="1"/>
            <a:r>
              <a:rPr lang="en-US" sz="1600" dirty="0"/>
              <a:t>Drone attached RFID equipment for un-manned cycle counting</a:t>
            </a:r>
          </a:p>
          <a:p>
            <a:pPr lvl="1"/>
            <a:r>
              <a:rPr lang="en-US" sz="1600" dirty="0"/>
              <a:t>Shipping automation – dock transfer via RFID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2C67AF-B8DB-4B46-9C9E-A66C726241CF}"/>
              </a:ext>
            </a:extLst>
          </p:cNvPr>
          <p:cNvGrpSpPr/>
          <p:nvPr/>
        </p:nvGrpSpPr>
        <p:grpSpPr>
          <a:xfrm>
            <a:off x="8896231" y="2478089"/>
            <a:ext cx="2344755" cy="1557567"/>
            <a:chOff x="254511" y="3179287"/>
            <a:chExt cx="2344755" cy="1557567"/>
          </a:xfrm>
        </p:grpSpPr>
        <p:pic>
          <p:nvPicPr>
            <p:cNvPr id="9" name="Graphic 8" descr="Wi-Fi">
              <a:extLst>
                <a:ext uri="{FF2B5EF4-FFF2-40B4-BE49-F238E27FC236}">
                  <a16:creationId xmlns:a16="http://schemas.microsoft.com/office/drawing/2014/main" id="{6E6AF98E-C2F8-417A-9803-AC1D3C374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47847" y="3182392"/>
              <a:ext cx="1551419" cy="1551419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4C3B9CC-1326-47C0-8B89-E145F3586A71}"/>
                </a:ext>
              </a:extLst>
            </p:cNvPr>
            <p:cNvGrpSpPr/>
            <p:nvPr/>
          </p:nvGrpSpPr>
          <p:grpSpPr>
            <a:xfrm>
              <a:off x="254511" y="3179287"/>
              <a:ext cx="1618919" cy="1557567"/>
              <a:chOff x="254511" y="3179287"/>
              <a:chExt cx="1618919" cy="1557567"/>
            </a:xfrm>
          </p:grpSpPr>
          <p:pic>
            <p:nvPicPr>
              <p:cNvPr id="11" name="Graphic 10" descr="Wi-Fi">
                <a:extLst>
                  <a:ext uri="{FF2B5EF4-FFF2-40B4-BE49-F238E27FC236}">
                    <a16:creationId xmlns:a16="http://schemas.microsoft.com/office/drawing/2014/main" id="{EA47238B-DBA8-43E5-9C14-33A0795BA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4511" y="3179287"/>
                <a:ext cx="1551419" cy="1551419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DA2DE49-DF48-413E-90BC-4B67CEE0F389}"/>
                  </a:ext>
                </a:extLst>
              </p:cNvPr>
              <p:cNvSpPr/>
              <p:nvPr/>
            </p:nvSpPr>
            <p:spPr>
              <a:xfrm>
                <a:off x="1041472" y="3590602"/>
                <a:ext cx="764458" cy="7644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23E69EC5-6945-4214-BFC8-0D4DC009A9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117" y="4360907"/>
                <a:ext cx="910313" cy="3759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74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231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RFID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53D272-506F-45CB-AFC6-52DDD6AAC8DB}"/>
                  </a:ext>
                </a:extLst>
              </p:cNvPr>
              <p:cNvSpPr/>
              <p:nvPr/>
            </p:nvSpPr>
            <p:spPr>
              <a:xfrm>
                <a:off x="1190089" y="3736716"/>
                <a:ext cx="456370" cy="45637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7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61455-286F-4BA3-8D8A-886C8135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8330"/>
            <a:ext cx="12191999" cy="1188720"/>
          </a:xfrm>
        </p:spPr>
        <p:txBody>
          <a:bodyPr/>
          <a:lstStyle/>
          <a:p>
            <a:pPr algn="ctr"/>
            <a:r>
              <a:rPr lang="en-US" sz="4800" dirty="0"/>
              <a:t>Case Studies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4A69D-2BFF-469A-A444-6F81F9F8A511}"/>
              </a:ext>
            </a:extLst>
          </p:cNvPr>
          <p:cNvSpPr/>
          <p:nvPr/>
        </p:nvSpPr>
        <p:spPr>
          <a:xfrm>
            <a:off x="1" y="2038660"/>
            <a:ext cx="12192000" cy="17689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4E0F6D-827D-4378-B1ED-778E144AC886}"/>
              </a:ext>
            </a:extLst>
          </p:cNvPr>
          <p:cNvSpPr txBox="1">
            <a:spLocks/>
          </p:cNvSpPr>
          <p:nvPr/>
        </p:nvSpPr>
        <p:spPr>
          <a:xfrm>
            <a:off x="144965" y="4479184"/>
            <a:ext cx="11869235" cy="119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PLC Integration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Graphic 12" descr="Network">
            <a:extLst>
              <a:ext uri="{FF2B5EF4-FFF2-40B4-BE49-F238E27FC236}">
                <a16:creationId xmlns:a16="http://schemas.microsoft.com/office/drawing/2014/main" id="{2076FA6A-C25B-487B-8CC3-CBAAC6617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5810" y="2258484"/>
            <a:ext cx="1329266" cy="13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2356-C2E4-4093-A158-46DAA619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PLC Integration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2A1CEC7-3B0D-4ECD-8444-491332CF8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2" y="1143000"/>
            <a:ext cx="7278687" cy="48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PROBLEM</a:t>
            </a:r>
          </a:p>
          <a:p>
            <a:r>
              <a:rPr lang="en-US" sz="2200" dirty="0"/>
              <a:t>Multiple Work Centers in a Cell Configuration</a:t>
            </a:r>
          </a:p>
          <a:p>
            <a:r>
              <a:rPr lang="en-US" sz="2200" dirty="0"/>
              <a:t>Impossible to record production or scrap manually</a:t>
            </a:r>
          </a:p>
          <a:p>
            <a:r>
              <a:rPr lang="en-US" sz="2200" dirty="0"/>
              <a:t>Impossible to determine status of individual machines</a:t>
            </a:r>
          </a:p>
          <a:p>
            <a:r>
              <a:rPr lang="en-US" sz="2200" dirty="0"/>
              <a:t>Added complexity of multi-out production</a:t>
            </a:r>
          </a:p>
          <a:p>
            <a:r>
              <a:rPr lang="en-US" sz="2200" dirty="0"/>
              <a:t>OEE and downtime codes could not be measured accurately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1" name="Graphic 10" descr="Network">
            <a:extLst>
              <a:ext uri="{FF2B5EF4-FFF2-40B4-BE49-F238E27FC236}">
                <a16:creationId xmlns:a16="http://schemas.microsoft.com/office/drawing/2014/main" id="{ADE35E36-DF64-4FE3-B42F-B9B91865A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076" y="2260600"/>
            <a:ext cx="2007226" cy="20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70A04D-36A8-4F10-B3D6-08343824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PLC Integration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F90047B-7843-4BBE-B120-D9BE289AB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2" y="1143000"/>
            <a:ext cx="7373937" cy="48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GOALS</a:t>
            </a:r>
          </a:p>
          <a:p>
            <a:r>
              <a:rPr lang="en-US" sz="2200" dirty="0"/>
              <a:t>Automate recording of production and consumption of source inventory based on cycle time</a:t>
            </a:r>
          </a:p>
          <a:p>
            <a:r>
              <a:rPr lang="en-US" sz="2200" dirty="0"/>
              <a:t>Determine OEE &amp; downtime reason at the machine level based on PLC status</a:t>
            </a:r>
          </a:p>
          <a:p>
            <a:r>
              <a:rPr lang="en-US" sz="2200" dirty="0"/>
              <a:t>Simplify and combine HMI and ERP interface</a:t>
            </a:r>
          </a:p>
          <a:p>
            <a:r>
              <a:rPr lang="en-US" sz="2200" dirty="0"/>
              <a:t>Reduce hardware costs for new ERP implementation</a:t>
            </a:r>
          </a:p>
        </p:txBody>
      </p:sp>
      <p:pic>
        <p:nvPicPr>
          <p:cNvPr id="15" name="Graphic 14" descr="Network">
            <a:extLst>
              <a:ext uri="{FF2B5EF4-FFF2-40B4-BE49-F238E27FC236}">
                <a16:creationId xmlns:a16="http://schemas.microsoft.com/office/drawing/2014/main" id="{7DF5CF74-30CC-4E6A-9B31-B1ECE538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076" y="2260600"/>
            <a:ext cx="2007226" cy="20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7FAA78-8C2A-4730-A34A-DC32E2F8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PLC Integration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185177-A785-4D85-B499-88C169EE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3" y="1143000"/>
            <a:ext cx="7450137" cy="480060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SOLUTION</a:t>
            </a:r>
            <a:endParaRPr lang="en-US" sz="2400" dirty="0"/>
          </a:p>
          <a:p>
            <a:r>
              <a:rPr lang="en-US" dirty="0"/>
              <a:t>Using Ignition and </a:t>
            </a:r>
            <a:r>
              <a:rPr lang="en-US" dirty="0" err="1"/>
              <a:t>MFGx</a:t>
            </a:r>
            <a:r>
              <a:rPr lang="en-US" dirty="0"/>
              <a:t>, automated the process of recording production and machine status monitoring</a:t>
            </a:r>
          </a:p>
          <a:p>
            <a:r>
              <a:rPr lang="en-US" dirty="0"/>
              <a:t>Developed custom HMI screens for operators to combine machine interface and PLEX functions</a:t>
            </a:r>
          </a:p>
          <a:p>
            <a:r>
              <a:rPr lang="en-US" dirty="0"/>
              <a:t>Developed OEE reporting using combined data sources from PLEX and Ignition</a:t>
            </a:r>
          </a:p>
          <a:p>
            <a:r>
              <a:rPr lang="en-US" dirty="0"/>
              <a:t>Automated “setup” process in PLEX by utilizing tagged tool data to ensure PLC, ERP and physical tooling were all coordinated</a:t>
            </a:r>
          </a:p>
          <a:p>
            <a:endParaRPr lang="en-US" dirty="0"/>
          </a:p>
        </p:txBody>
      </p:sp>
      <p:pic>
        <p:nvPicPr>
          <p:cNvPr id="17" name="Graphic 16" descr="Network">
            <a:extLst>
              <a:ext uri="{FF2B5EF4-FFF2-40B4-BE49-F238E27FC236}">
                <a16:creationId xmlns:a16="http://schemas.microsoft.com/office/drawing/2014/main" id="{F7B56665-BA39-4519-BA8D-4C3BE486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076" y="2260600"/>
            <a:ext cx="2007226" cy="20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1143000"/>
            <a:ext cx="8440738" cy="914400"/>
          </a:xfrm>
        </p:spPr>
        <p:txBody>
          <a:bodyPr/>
          <a:lstStyle/>
          <a:p>
            <a:r>
              <a:rPr lang="en-US" dirty="0"/>
              <a:t>Device Integration Showcase &amp; Panel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057401"/>
            <a:ext cx="9710161" cy="2743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Craig Scott</a:t>
            </a:r>
          </a:p>
          <a:p>
            <a:r>
              <a:rPr lang="en-US" sz="1800" dirty="0"/>
              <a:t>Managing Partner, Cumulus Consulting</a:t>
            </a:r>
          </a:p>
          <a:p>
            <a:endParaRPr lang="en-US" dirty="0"/>
          </a:p>
          <a:p>
            <a:r>
              <a:rPr lang="en-US" dirty="0"/>
              <a:t>Mike Medwith</a:t>
            </a:r>
          </a:p>
          <a:p>
            <a:r>
              <a:rPr lang="en-US" sz="1800" dirty="0"/>
              <a:t>Director of Development, Cumulus Consulting</a:t>
            </a:r>
          </a:p>
          <a:p>
            <a:endParaRPr lang="en-US" dirty="0"/>
          </a:p>
          <a:p>
            <a:r>
              <a:rPr lang="en-US" dirty="0"/>
              <a:t>Grant Acheson</a:t>
            </a:r>
          </a:p>
          <a:p>
            <a:r>
              <a:rPr lang="en-US" sz="1800" dirty="0"/>
              <a:t>Integration Project Manager, Cumulus Consulting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B6487B-2238-468E-82E7-3436229A8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5473" y="5443275"/>
            <a:ext cx="4281054" cy="7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Network">
            <a:extLst>
              <a:ext uri="{FF2B5EF4-FFF2-40B4-BE49-F238E27FC236}">
                <a16:creationId xmlns:a16="http://schemas.microsoft.com/office/drawing/2014/main" id="{F9B45C44-F6EC-4066-80A4-4B26867BB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076" y="2260600"/>
            <a:ext cx="2007226" cy="200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8A1C4-205B-4DB4-8EE4-BD2DE1AB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PLC Integration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865FF-D458-4520-89BA-819766901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2" y="1143000"/>
            <a:ext cx="7977188" cy="48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THE RESULTS</a:t>
            </a:r>
            <a:endParaRPr lang="en-US" sz="2400" dirty="0"/>
          </a:p>
          <a:p>
            <a:r>
              <a:rPr lang="en-US" sz="2200" dirty="0"/>
              <a:t>Achieved OEE visibility at the machine, department and plant level</a:t>
            </a:r>
          </a:p>
          <a:p>
            <a:r>
              <a:rPr lang="en-US" sz="2200" dirty="0"/>
              <a:t>Improved WIP and RAW inventory accuracy</a:t>
            </a:r>
          </a:p>
          <a:p>
            <a:r>
              <a:rPr lang="en-US" sz="2200" dirty="0"/>
              <a:t>Resolved issue of multi-out inventory tracking</a:t>
            </a:r>
          </a:p>
          <a:p>
            <a:r>
              <a:rPr lang="en-US" sz="2200" dirty="0"/>
              <a:t>Reduced ERP hardware spend by $80k </a:t>
            </a:r>
          </a:p>
          <a:p>
            <a:r>
              <a:rPr lang="en-US" sz="2200" dirty="0"/>
              <a:t>Reduced training required to go live</a:t>
            </a:r>
          </a:p>
          <a:p>
            <a:r>
              <a:rPr lang="en-US" sz="2200" dirty="0"/>
              <a:t>Future enhancements</a:t>
            </a:r>
          </a:p>
          <a:p>
            <a:pPr lvl="1"/>
            <a:r>
              <a:rPr lang="en-US" dirty="0"/>
              <a:t>CNC Machining Operation</a:t>
            </a:r>
          </a:p>
          <a:p>
            <a:pPr lvl="1"/>
            <a:r>
              <a:rPr lang="en-US" dirty="0"/>
              <a:t>Weigh Counting</a:t>
            </a:r>
          </a:p>
          <a:p>
            <a:pPr lvl="1"/>
            <a:r>
              <a:rPr lang="en-US" dirty="0"/>
              <a:t>Global reporting of OEE</a:t>
            </a:r>
          </a:p>
        </p:txBody>
      </p:sp>
    </p:spTree>
    <p:extLst>
      <p:ext uri="{BB962C8B-B14F-4D97-AF65-F5344CB8AC3E}">
        <p14:creationId xmlns:p14="http://schemas.microsoft.com/office/powerpoint/2010/main" val="12686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61455-286F-4BA3-8D8A-886C8135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8330"/>
            <a:ext cx="12191999" cy="1188720"/>
          </a:xfrm>
        </p:spPr>
        <p:txBody>
          <a:bodyPr/>
          <a:lstStyle/>
          <a:p>
            <a:pPr algn="ctr"/>
            <a:r>
              <a:rPr lang="en-US" sz="4800" dirty="0"/>
              <a:t>Case Studies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4A69D-2BFF-469A-A444-6F81F9F8A511}"/>
              </a:ext>
            </a:extLst>
          </p:cNvPr>
          <p:cNvSpPr/>
          <p:nvPr/>
        </p:nvSpPr>
        <p:spPr>
          <a:xfrm>
            <a:off x="1" y="2038660"/>
            <a:ext cx="12192000" cy="17689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4E0F6D-827D-4378-B1ED-778E144AC886}"/>
              </a:ext>
            </a:extLst>
          </p:cNvPr>
          <p:cNvSpPr txBox="1">
            <a:spLocks/>
          </p:cNvSpPr>
          <p:nvPr/>
        </p:nvSpPr>
        <p:spPr>
          <a:xfrm>
            <a:off x="144965" y="4174462"/>
            <a:ext cx="11869235" cy="149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Light Guided Inspection, Instructions and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Machine Vision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8FC43-BC03-4C9F-BFE8-1F3B8DAE1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5" y="2620574"/>
            <a:ext cx="2878667" cy="8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2356-C2E4-4093-A158-46DAA619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Light Guided Inspection, Instructions &amp; Machine Vision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2A1CEC7-3B0D-4ECD-8444-491332CF8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3" y="1143000"/>
            <a:ext cx="6116637" cy="48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PROBLEM</a:t>
            </a:r>
          </a:p>
          <a:p>
            <a:r>
              <a:rPr lang="en-US" dirty="0"/>
              <a:t>Manual Inspection and assembly processes are not controlled </a:t>
            </a:r>
          </a:p>
          <a:p>
            <a:r>
              <a:rPr lang="en-US" dirty="0"/>
              <a:t>Difficult to train new associates</a:t>
            </a:r>
          </a:p>
          <a:p>
            <a:r>
              <a:rPr lang="en-US" dirty="0"/>
              <a:t>Operator dependent processes are costly and inefficient</a:t>
            </a:r>
          </a:p>
          <a:p>
            <a:r>
              <a:rPr lang="en-US" dirty="0"/>
              <a:t>Impossible to capture actual cycle times</a:t>
            </a:r>
          </a:p>
          <a:p>
            <a:r>
              <a:rPr lang="en-US" dirty="0"/>
              <a:t>Operators always find what they think is a “better way” leading to quality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CCFDC-E30A-489A-8455-0CE2B8FC6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70" y="3033109"/>
            <a:ext cx="2819400" cy="7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70A04D-36A8-4F10-B3D6-08343824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Light Guided Inspection, Instructions &amp; Machine Vision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F90047B-7843-4BBE-B120-D9BE289AB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3" y="1143000"/>
            <a:ext cx="6929437" cy="48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GOALS</a:t>
            </a:r>
          </a:p>
          <a:p>
            <a:r>
              <a:rPr lang="en-US" dirty="0"/>
              <a:t>Ensure 100% compliance with inspections</a:t>
            </a:r>
          </a:p>
          <a:p>
            <a:r>
              <a:rPr lang="en-US" dirty="0"/>
              <a:t>Fully repeatable operator steps every time</a:t>
            </a:r>
          </a:p>
          <a:p>
            <a:r>
              <a:rPr lang="en-US" dirty="0"/>
              <a:t>Capture cycle times and labor costs</a:t>
            </a:r>
          </a:p>
          <a:p>
            <a:r>
              <a:rPr lang="en-US" dirty="0"/>
              <a:t>Integrate with PLEX for record production, </a:t>
            </a:r>
            <a:r>
              <a:rPr lang="en-US" dirty="0" err="1"/>
              <a:t>workcenter</a:t>
            </a:r>
            <a:r>
              <a:rPr lang="en-US" dirty="0"/>
              <a:t> status, record scrap</a:t>
            </a:r>
          </a:p>
          <a:p>
            <a:r>
              <a:rPr lang="en-US" dirty="0"/>
              <a:t>Virtual buttons on work surface for HMI appear based on step in the process</a:t>
            </a:r>
          </a:p>
          <a:p>
            <a:r>
              <a:rPr lang="en-US" dirty="0"/>
              <a:t>Replace paper based work instructions for manual processes</a:t>
            </a:r>
          </a:p>
          <a:p>
            <a:r>
              <a:rPr lang="en-US" dirty="0"/>
              <a:t>Reduce training time for new staff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7C206-5BE1-4B05-B59A-FD6063D26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70" y="2982309"/>
            <a:ext cx="2819400" cy="7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1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7FAA78-8C2A-4730-A34A-DC32E2F8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Light Guided Inspection, Instructions &amp; Machine Vision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27C8EF-0AD5-405B-B2B6-9293BD4765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THE SOLUTION</a:t>
            </a:r>
            <a:endParaRPr lang="en-US" sz="2400" dirty="0"/>
          </a:p>
          <a:p>
            <a:r>
              <a:rPr lang="en-US" dirty="0"/>
              <a:t>Custom Light Guide Systems with seamless integration to PLEX control panel via </a:t>
            </a:r>
            <a:r>
              <a:rPr lang="en-US" dirty="0" err="1"/>
              <a:t>MFGx</a:t>
            </a:r>
            <a:endParaRPr lang="en-US" dirty="0"/>
          </a:p>
          <a:p>
            <a:r>
              <a:rPr lang="en-US" dirty="0"/>
              <a:t>Overhead projector with integration machine vision and 3D camera</a:t>
            </a:r>
          </a:p>
          <a:p>
            <a:r>
              <a:rPr lang="en-US" dirty="0"/>
              <a:t>Integrated assembly equipment (torque wrench, calipers, thread gages, etc.) with feedback to PLEX checksheets</a:t>
            </a:r>
          </a:p>
          <a:p>
            <a:r>
              <a:rPr lang="en-US" dirty="0"/>
              <a:t>Augmented reality with real 3D sensing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F1C3B-9914-4D72-9E9C-CE64DB5C1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27" y="1246398"/>
            <a:ext cx="2819400" cy="791782"/>
          </a:xfrm>
          <a:prstGeom prst="rect">
            <a:avLst/>
          </a:prstGeom>
        </p:spPr>
      </p:pic>
      <p:pic>
        <p:nvPicPr>
          <p:cNvPr id="1026" name="Picture 2" descr="http://lightguidesys.com/wp-content/uploads/2015/04/2016-System-Architecture.jpg">
            <a:extLst>
              <a:ext uri="{FF2B5EF4-FFF2-40B4-BE49-F238E27FC236}">
                <a16:creationId xmlns:a16="http://schemas.microsoft.com/office/drawing/2014/main" id="{300FFCD0-9892-4BD3-8B12-2B51EC9B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46" y="3136560"/>
            <a:ext cx="5285473" cy="29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ightguidesys.com/wp-content/uploads/2016/08/Prosper_Image-2.jpg">
            <a:extLst>
              <a:ext uri="{FF2B5EF4-FFF2-40B4-BE49-F238E27FC236}">
                <a16:creationId xmlns:a16="http://schemas.microsoft.com/office/drawing/2014/main" id="{2813409E-A66F-4EF2-B7F4-8315DF1B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17" y="2174040"/>
            <a:ext cx="2498268" cy="16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B7B07-A46B-4DEE-8A9B-ECB01BAA5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4" y="3033109"/>
            <a:ext cx="2819400" cy="791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F79D4-CF2A-4A98-B816-9FA5361F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1"/>
            <a:ext cx="11430000" cy="438150"/>
          </a:xfrm>
        </p:spPr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Light Guided Inspection, Instructions &amp; Machine Vision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95313-3535-4B5C-8ECF-BAB350A09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3" y="1143000"/>
            <a:ext cx="7596187" cy="48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HOW IT WORKS</a:t>
            </a:r>
            <a:endParaRPr lang="en-US" sz="2400" dirty="0"/>
          </a:p>
          <a:p>
            <a:r>
              <a:rPr lang="en-US" dirty="0"/>
              <a:t>Light Guide System verifies each step is completed in the proper sequence and according to specification</a:t>
            </a:r>
          </a:p>
          <a:p>
            <a:r>
              <a:rPr lang="en-US" dirty="0"/>
              <a:t>Machine vision cameras perform inspection simultaneously</a:t>
            </a:r>
          </a:p>
          <a:p>
            <a:r>
              <a:rPr lang="en-US" dirty="0"/>
              <a:t>Once step is completed and verified the next step is projected </a:t>
            </a:r>
          </a:p>
          <a:p>
            <a:r>
              <a:rPr lang="en-US" dirty="0"/>
              <a:t>Once all steps are completed 100% the system will project a record production button which records the transaction in PLEX</a:t>
            </a:r>
          </a:p>
          <a:p>
            <a:r>
              <a:rPr lang="en-US" dirty="0"/>
              <a:t>Scrap and Status buttons allow the operator to easily update status in real-time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38D6A32-28D4-42B8-9125-983493BD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</a:t>
            </a:r>
            <a:r>
              <a:rPr lang="en-US" dirty="0">
                <a:solidFill>
                  <a:schemeClr val="tx1"/>
                </a:solidFill>
              </a:rPr>
              <a:t>Light Guided Inspection, Instructions &amp; Machine Vision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853E2B-BAEE-4A31-844E-71CD7336F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3" y="1143000"/>
            <a:ext cx="7977187" cy="4800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96D5"/>
                </a:solidFill>
              </a:rPr>
              <a:t>THE RESULTS</a:t>
            </a:r>
          </a:p>
          <a:p>
            <a:r>
              <a:rPr lang="en-US" dirty="0"/>
              <a:t>100% Process compliance with little to no training</a:t>
            </a:r>
          </a:p>
          <a:p>
            <a:r>
              <a:rPr lang="en-US" dirty="0"/>
              <a:t>Now capturing actual cycle times, have seen 57% improvement</a:t>
            </a:r>
          </a:p>
          <a:p>
            <a:r>
              <a:rPr lang="en-US" dirty="0"/>
              <a:t>Realtime Inventory transactions/visibility via ERP integration</a:t>
            </a:r>
          </a:p>
          <a:p>
            <a:r>
              <a:rPr lang="en-US" dirty="0"/>
              <a:t>Huge cost savings compared to traditional hard fixturing</a:t>
            </a:r>
          </a:p>
          <a:p>
            <a:r>
              <a:rPr lang="en-US" dirty="0"/>
              <a:t>Inspection fixture and template elimination</a:t>
            </a:r>
          </a:p>
          <a:p>
            <a:r>
              <a:rPr lang="en-US" dirty="0"/>
              <a:t>Reduced costs from $50-150k range per fixture, are now $5-15k</a:t>
            </a:r>
          </a:p>
          <a:p>
            <a:r>
              <a:rPr lang="en-US" dirty="0"/>
              <a:t>Program change over is as simple as a program change on our HMI</a:t>
            </a:r>
          </a:p>
          <a:p>
            <a:r>
              <a:rPr lang="en-US" dirty="0"/>
              <a:t>New tooling lead time reduced from 15-20 weeks, to just 1-3 weeks</a:t>
            </a:r>
          </a:p>
          <a:p>
            <a:r>
              <a:rPr lang="en-US" dirty="0"/>
              <a:t>Ability to capacity plan manual operations and compare to standards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0FCAF-6356-4B74-88BE-EC6B1800A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67" y="3068775"/>
            <a:ext cx="2565400" cy="7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9164C5-A773-44EE-A8AC-5A27E7087F99}"/>
              </a:ext>
            </a:extLst>
          </p:cNvPr>
          <p:cNvSpPr/>
          <p:nvPr/>
        </p:nvSpPr>
        <p:spPr>
          <a:xfrm>
            <a:off x="1" y="2038660"/>
            <a:ext cx="12192000" cy="17689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E32E8D-6A80-48D4-AE8A-A6A8DE15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7263"/>
            <a:ext cx="12191999" cy="954087"/>
          </a:xfrm>
        </p:spPr>
        <p:txBody>
          <a:bodyPr/>
          <a:lstStyle/>
          <a:p>
            <a:pPr algn="ctr"/>
            <a:r>
              <a:rPr lang="en-US" dirty="0"/>
              <a:t>OTHER APPLICATONS</a:t>
            </a:r>
          </a:p>
        </p:txBody>
      </p:sp>
    </p:spTree>
    <p:extLst>
      <p:ext uri="{BB962C8B-B14F-4D97-AF65-F5344CB8AC3E}">
        <p14:creationId xmlns:p14="http://schemas.microsoft.com/office/powerpoint/2010/main" val="11826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2356-C2E4-4093-A158-46DAA619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58799"/>
            <a:ext cx="11277600" cy="438150"/>
          </a:xfrm>
        </p:spPr>
        <p:txBody>
          <a:bodyPr/>
          <a:lstStyle/>
          <a:p>
            <a:r>
              <a:rPr lang="en-US" dirty="0"/>
              <a:t>IoT Bridge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19F59-5AAA-4E74-946F-3C140453F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32" y="1390650"/>
            <a:ext cx="7682007" cy="424815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494770B-84C3-4750-9BFF-03B5A6227BDD}"/>
              </a:ext>
            </a:extLst>
          </p:cNvPr>
          <p:cNvSpPr txBox="1">
            <a:spLocks/>
          </p:cNvSpPr>
          <p:nvPr/>
        </p:nvSpPr>
        <p:spPr>
          <a:xfrm>
            <a:off x="277813" y="1447800"/>
            <a:ext cx="5511853" cy="4800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96D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96D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96D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96D5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96D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Drag and drop tags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2 way communication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Add buttons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Add charts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Add Gauges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2356-C2E4-4093-A158-46DAA619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Dashboards</a:t>
            </a:r>
          </a:p>
        </p:txBody>
      </p:sp>
      <p:pic>
        <p:nvPicPr>
          <p:cNvPr id="1026" name="Picture 6" descr="cid:image001.png@01D3D570.F6BF4520">
            <a:extLst>
              <a:ext uri="{FF2B5EF4-FFF2-40B4-BE49-F238E27FC236}">
                <a16:creationId xmlns:a16="http://schemas.microsoft.com/office/drawing/2014/main" id="{7B0E7475-EB9B-4D99-96DF-3F852645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04" y="955738"/>
            <a:ext cx="6571209" cy="291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8D896F-1F1C-410D-8C7F-5B1FEB909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5" y="2539870"/>
            <a:ext cx="6431225" cy="31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738303"/>
            <a:ext cx="11430000" cy="438150"/>
          </a:xfrm>
        </p:spPr>
        <p:txBody>
          <a:bodyPr/>
          <a:lstStyle/>
          <a:p>
            <a:r>
              <a:rPr lang="en-US" dirty="0"/>
              <a:t>Session </a:t>
            </a:r>
            <a:r>
              <a:rPr lang="en-US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8514" y="1658225"/>
            <a:ext cx="6351208" cy="4505094"/>
          </a:xfrm>
        </p:spPr>
        <p:txBody>
          <a:bodyPr/>
          <a:lstStyle/>
          <a:p>
            <a:pPr lvl="0"/>
            <a:r>
              <a:rPr lang="en-US" dirty="0"/>
              <a:t>About Cumulus Consulting</a:t>
            </a:r>
          </a:p>
          <a:p>
            <a:pPr lvl="0"/>
            <a:r>
              <a:rPr lang="en-US" dirty="0"/>
              <a:t>Why Integrate? What are the benefits? </a:t>
            </a:r>
          </a:p>
          <a:p>
            <a:pPr lvl="0"/>
            <a:r>
              <a:rPr lang="en-US" dirty="0"/>
              <a:t>About Our Solutions</a:t>
            </a:r>
          </a:p>
          <a:p>
            <a:pPr lvl="0"/>
            <a:r>
              <a:rPr lang="en-US" dirty="0"/>
              <a:t>What to Look For in a Solution</a:t>
            </a:r>
          </a:p>
          <a:p>
            <a:pPr lvl="0"/>
            <a:r>
              <a:rPr lang="en-US" dirty="0"/>
              <a:t>Some Examples and Use Cases</a:t>
            </a:r>
          </a:p>
          <a:p>
            <a:pPr lvl="0"/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267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013BF6-1A71-4FB8-A236-6C1FE8EC9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Real time data collection and analysis</a:t>
            </a:r>
          </a:p>
          <a:p>
            <a:r>
              <a:rPr lang="en-US" sz="2000" dirty="0"/>
              <a:t>Reduce costs </a:t>
            </a:r>
          </a:p>
          <a:p>
            <a:r>
              <a:rPr lang="en-US" sz="2000" dirty="0"/>
              <a:t>Reduce downtime</a:t>
            </a:r>
          </a:p>
          <a:p>
            <a:r>
              <a:rPr lang="en-US" sz="2000" dirty="0"/>
              <a:t>Increase efficiency / OEE</a:t>
            </a:r>
          </a:p>
          <a:p>
            <a:r>
              <a:rPr lang="en-US" sz="2000" dirty="0"/>
              <a:t>Make data driven decisions</a:t>
            </a:r>
          </a:p>
          <a:p>
            <a:r>
              <a:rPr lang="en-US" sz="2000" dirty="0"/>
              <a:t>Grow your business, Great customers know what great suppliers are capable 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779" y="817032"/>
            <a:ext cx="6482443" cy="118872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4778" y="3905494"/>
            <a:ext cx="6482443" cy="168383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info@cumulus-erp.com</a:t>
            </a:r>
          </a:p>
          <a:p>
            <a:endParaRPr lang="en-US" dirty="0"/>
          </a:p>
          <a:p>
            <a:r>
              <a:rPr lang="en-US" dirty="0"/>
              <a:t>www.cumulus-erp.com</a:t>
            </a:r>
          </a:p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A01BD2-C9BD-43E6-828A-FAF21A6F6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7424" y="2696026"/>
            <a:ext cx="5357149" cy="9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0314" y="1190032"/>
            <a:ext cx="7192628" cy="1188720"/>
          </a:xfrm>
        </p:spPr>
        <p:txBody>
          <a:bodyPr/>
          <a:lstStyle/>
          <a:p>
            <a:pPr algn="ctr"/>
            <a:r>
              <a:rPr lang="en-US" sz="2400" dirty="0"/>
              <a:t>PLEX SYSTEMS, INC. </a:t>
            </a:r>
            <a:br>
              <a:rPr lang="en-US" sz="2400" dirty="0"/>
            </a:br>
            <a:r>
              <a:rPr lang="en-US" sz="2400" dirty="0"/>
              <a:t>PRIVILEGED AND CONFIDENTIAL INFORMATION.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310314" y="2378752"/>
            <a:ext cx="7192628" cy="3326012"/>
          </a:xfrm>
        </p:spPr>
        <p:txBody>
          <a:bodyPr/>
          <a:lstStyle/>
          <a:p>
            <a:pPr algn="ctr"/>
            <a:r>
              <a:rPr lang="en-US" sz="2000" dirty="0"/>
              <a:t>Copyright </a:t>
            </a:r>
            <a:r>
              <a:rPr lang="de-DE" sz="2000" dirty="0"/>
              <a:t>©2018</a:t>
            </a:r>
            <a:r>
              <a:rPr lang="en-US" sz="2000" dirty="0"/>
              <a:t>.  Plex Systems, Inc. All Rights Reserved.  </a:t>
            </a:r>
          </a:p>
          <a:p>
            <a:pPr algn="ctr"/>
            <a:r>
              <a:rPr lang="en-US" sz="2000" dirty="0"/>
              <a:t>PERMISSION TO COPY, MODIFY, AND/OR DISTRIBUTE THIS DOCUMENT WITHOUT THE PRIOR WRITTEN CONSENT OF PLEX SYSTEMS, INC. IS STRICTLY PROHIBITED. NO PART OF THIS DOCUMENT MAY BE REPRODUCED, STORED IN A RETRIEVAL SYSTEM, DISSEMINATED, OR TRANSMITTED IN ANY FORM OR BY ANY MEANS, ELECTRONIC, MECHANICAL, PHOTOCOPYING, RECORDING, OR OTHERWISE, WITHOUT THE PRIOR WRITTEN PERMISSION OF PLEX SYSTEMS, INC.</a:t>
            </a:r>
          </a:p>
        </p:txBody>
      </p:sp>
    </p:spTree>
    <p:extLst>
      <p:ext uri="{BB962C8B-B14F-4D97-AF65-F5344CB8AC3E}">
        <p14:creationId xmlns:p14="http://schemas.microsoft.com/office/powerpoint/2010/main" val="469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D60449-6B1B-412F-BC4E-E7327DFC9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19" y="2287698"/>
            <a:ext cx="6019281" cy="29362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>
                <a:solidFill>
                  <a:schemeClr val="tx1"/>
                </a:solidFill>
              </a:rPr>
              <a:t>Cumulus</a:t>
            </a:r>
            <a:r>
              <a:rPr lang="en-US" dirty="0"/>
              <a:t> Consulting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/>
              <a:t>Founded in 2014</a:t>
            </a:r>
          </a:p>
          <a:p>
            <a:pPr lvl="0"/>
            <a:r>
              <a:rPr lang="en-US" sz="1800" dirty="0"/>
              <a:t>Plex Accredited Solutions, Development &amp; Service Providers</a:t>
            </a:r>
          </a:p>
          <a:p>
            <a:pPr lvl="0"/>
            <a:r>
              <a:rPr lang="en-US" sz="1800" dirty="0"/>
              <a:t>Over 150+ Plex Clients Worldwide</a:t>
            </a:r>
          </a:p>
          <a:p>
            <a:pPr lvl="0"/>
            <a:r>
              <a:rPr lang="en-US" sz="1800" dirty="0"/>
              <a:t>1,300+ Projects Completed</a:t>
            </a:r>
          </a:p>
          <a:p>
            <a:pPr lvl="0"/>
            <a:r>
              <a:rPr lang="en-US" sz="1800" dirty="0"/>
              <a:t>9,500 App installs for Plex</a:t>
            </a:r>
          </a:p>
          <a:p>
            <a:pPr lvl="0"/>
            <a:r>
              <a:rPr lang="en-US" sz="1800" dirty="0"/>
              <a:t>Custom Development</a:t>
            </a:r>
          </a:p>
          <a:p>
            <a:pPr lvl="0"/>
            <a:r>
              <a:rPr lang="en-US" sz="1800" dirty="0"/>
              <a:t>Machine/PLC Integrations</a:t>
            </a:r>
          </a:p>
          <a:p>
            <a:pPr lvl="0"/>
            <a:r>
              <a:rPr lang="en-US" sz="1800" dirty="0"/>
              <a:t>B2B/B2C Integrations</a:t>
            </a:r>
          </a:p>
          <a:p>
            <a:pPr lvl="0"/>
            <a:r>
              <a:rPr lang="en-US" sz="1800" dirty="0"/>
              <a:t>Certified Inductive Automation/Ignition Integrators</a:t>
            </a:r>
          </a:p>
          <a:p>
            <a:pPr lvl="0"/>
            <a:r>
              <a:rPr lang="en-US" sz="1800" dirty="0"/>
              <a:t>In-House Software/Mobile Development Teams</a:t>
            </a:r>
          </a:p>
          <a:p>
            <a:pPr lvl="0"/>
            <a:r>
              <a:rPr lang="en-US" sz="1800" dirty="0"/>
              <a:t>Managed IT Services for Manufacturers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2356-C2E4-4093-A158-46DAA619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Integrate Machines? </a:t>
            </a:r>
            <a:r>
              <a:rPr lang="en-US" dirty="0">
                <a:solidFill>
                  <a:schemeClr val="tx1"/>
                </a:solidFill>
              </a:rPr>
              <a:t>What Are The Benefits?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7682-635E-4994-918F-BC6B0E2E0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Real time data collection and analysis</a:t>
            </a:r>
          </a:p>
          <a:p>
            <a:r>
              <a:rPr lang="en-US" sz="2000" dirty="0"/>
              <a:t>Reduce costs </a:t>
            </a:r>
          </a:p>
          <a:p>
            <a:r>
              <a:rPr lang="en-US" sz="2000" dirty="0"/>
              <a:t>Reduce downtime</a:t>
            </a:r>
          </a:p>
          <a:p>
            <a:r>
              <a:rPr lang="en-US" sz="2000" dirty="0"/>
              <a:t>Increase efficiency / OEE</a:t>
            </a:r>
          </a:p>
          <a:p>
            <a:r>
              <a:rPr lang="en-US" sz="2000" dirty="0"/>
              <a:t>Make data driven decisions</a:t>
            </a:r>
          </a:p>
          <a:p>
            <a:r>
              <a:rPr lang="en-US" sz="2000" dirty="0"/>
              <a:t>Grow your business, Great customers know what great suppliers are capable of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CCB81-3F82-45BB-B2D3-9BE2CD863664}"/>
              </a:ext>
            </a:extLst>
          </p:cNvPr>
          <p:cNvGrpSpPr/>
          <p:nvPr/>
        </p:nvGrpSpPr>
        <p:grpSpPr>
          <a:xfrm>
            <a:off x="5901491" y="1359045"/>
            <a:ext cx="5840189" cy="4687838"/>
            <a:chOff x="5675971" y="1067727"/>
            <a:chExt cx="6260218" cy="50249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F8DCB2-4B37-4D2D-AE18-6F4F89C0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971" y="1067727"/>
              <a:ext cx="6260218" cy="502498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DC3868-47A3-4E44-B13A-D8736DA8D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533" y="2342456"/>
              <a:ext cx="1875678" cy="1867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9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2356-C2E4-4093-A158-46DAA619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Device</a:t>
            </a:r>
            <a:r>
              <a:rPr lang="en-US" dirty="0"/>
              <a:t>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7682-635E-4994-918F-BC6B0E2E0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Quickly add devices</a:t>
            </a:r>
          </a:p>
          <a:p>
            <a:r>
              <a:rPr lang="en-US" sz="2000" dirty="0"/>
              <a:t>Thermometers</a:t>
            </a:r>
          </a:p>
          <a:p>
            <a:r>
              <a:rPr lang="en-US" sz="2000" dirty="0"/>
              <a:t>Weigh Scales</a:t>
            </a:r>
          </a:p>
          <a:p>
            <a:r>
              <a:rPr lang="en-US" sz="2000" dirty="0"/>
              <a:t>Stamping Presses</a:t>
            </a:r>
          </a:p>
          <a:p>
            <a:r>
              <a:rPr lang="en-US" sz="2000" dirty="0"/>
              <a:t>CNC Machines (Haas, Mazak, etc.)</a:t>
            </a:r>
          </a:p>
          <a:p>
            <a:r>
              <a:rPr lang="en-US" sz="2000" dirty="0"/>
              <a:t>Inspection Gages</a:t>
            </a:r>
          </a:p>
          <a:p>
            <a:r>
              <a:rPr lang="en-US" sz="2000" dirty="0"/>
              <a:t>Bluetooth Scanners</a:t>
            </a:r>
          </a:p>
          <a:p>
            <a:r>
              <a:rPr lang="en-US" sz="2000" dirty="0"/>
              <a:t>Connect Anything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A931C4-7304-487F-95A8-A1F1B50F311A}"/>
              </a:ext>
            </a:extLst>
          </p:cNvPr>
          <p:cNvGrpSpPr/>
          <p:nvPr/>
        </p:nvGrpSpPr>
        <p:grpSpPr>
          <a:xfrm>
            <a:off x="5117041" y="1029080"/>
            <a:ext cx="6551613" cy="4211027"/>
            <a:chOff x="4273131" y="732234"/>
            <a:chExt cx="7836319" cy="5036768"/>
          </a:xfrm>
        </p:grpSpPr>
        <p:pic>
          <p:nvPicPr>
            <p:cNvPr id="1036" name="Picture 12" descr="Image result for bluetooth RFID scanner">
              <a:extLst>
                <a:ext uri="{FF2B5EF4-FFF2-40B4-BE49-F238E27FC236}">
                  <a16:creationId xmlns:a16="http://schemas.microsoft.com/office/drawing/2014/main" id="{DFD2F233-4782-4B6F-81E3-DD6C4173C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069" y="1538646"/>
              <a:ext cx="1778419" cy="1409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counting pallet weigh scale">
              <a:extLst>
                <a:ext uri="{FF2B5EF4-FFF2-40B4-BE49-F238E27FC236}">
                  <a16:creationId xmlns:a16="http://schemas.microsoft.com/office/drawing/2014/main" id="{8FA4C74A-2379-40C7-BC1B-EA562D850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907" y="4606900"/>
              <a:ext cx="1838325" cy="116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digital gages">
              <a:extLst>
                <a:ext uri="{FF2B5EF4-FFF2-40B4-BE49-F238E27FC236}">
                  <a16:creationId xmlns:a16="http://schemas.microsoft.com/office/drawing/2014/main" id="{D92737DF-5A0C-4ADF-99D2-AE2600C3B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031" y="3565315"/>
              <a:ext cx="1778419" cy="1778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Image result for HAAS">
              <a:extLst>
                <a:ext uri="{FF2B5EF4-FFF2-40B4-BE49-F238E27FC236}">
                  <a16:creationId xmlns:a16="http://schemas.microsoft.com/office/drawing/2014/main" id="{484941CB-2A6B-4DE7-8528-9BBBDE820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9850" y="974689"/>
              <a:ext cx="3149600" cy="159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Stamping Press">
              <a:extLst>
                <a:ext uri="{FF2B5EF4-FFF2-40B4-BE49-F238E27FC236}">
                  <a16:creationId xmlns:a16="http://schemas.microsoft.com/office/drawing/2014/main" id="{F8A03A18-4D82-4201-B238-904D21450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050" y="732234"/>
              <a:ext cx="1503153" cy="161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digital gages">
              <a:extLst>
                <a:ext uri="{FF2B5EF4-FFF2-40B4-BE49-F238E27FC236}">
                  <a16:creationId xmlns:a16="http://schemas.microsoft.com/office/drawing/2014/main" id="{5FB6153F-7928-4D72-8AB4-5F37B39FD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798" y="3756024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DCEDB0-7DFD-4F13-927A-92BB3E76B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131" y="1400138"/>
              <a:ext cx="6457378" cy="3632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85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61455-286F-4BA3-8D8A-886C8135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57" y="178330"/>
            <a:ext cx="9682843" cy="1188720"/>
          </a:xfrm>
        </p:spPr>
        <p:txBody>
          <a:bodyPr/>
          <a:lstStyle/>
          <a:p>
            <a:pPr algn="ctr"/>
            <a:r>
              <a:rPr lang="en-US" dirty="0"/>
              <a:t>Case Study Highlights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4A69D-2BFF-469A-A444-6F81F9F8A511}"/>
              </a:ext>
            </a:extLst>
          </p:cNvPr>
          <p:cNvSpPr/>
          <p:nvPr/>
        </p:nvSpPr>
        <p:spPr>
          <a:xfrm>
            <a:off x="1" y="2038660"/>
            <a:ext cx="12192000" cy="17689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5F0C5-5649-4B5A-8715-830A4C7BFA0E}"/>
              </a:ext>
            </a:extLst>
          </p:cNvPr>
          <p:cNvCxnSpPr>
            <a:cxnSpLocks/>
          </p:cNvCxnSpPr>
          <p:nvPr/>
        </p:nvCxnSpPr>
        <p:spPr>
          <a:xfrm>
            <a:off x="3651148" y="2038659"/>
            <a:ext cx="0" cy="4370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4E0F6D-827D-4378-B1ED-778E144AC886}"/>
              </a:ext>
            </a:extLst>
          </p:cNvPr>
          <p:cNvSpPr txBox="1">
            <a:spLocks/>
          </p:cNvSpPr>
          <p:nvPr/>
        </p:nvSpPr>
        <p:spPr>
          <a:xfrm>
            <a:off x="635617" y="4174462"/>
            <a:ext cx="2719669" cy="149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RFID Inventory Management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F54933-756C-4B9A-B631-F76393DBD599}"/>
              </a:ext>
            </a:extLst>
          </p:cNvPr>
          <p:cNvSpPr txBox="1">
            <a:spLocks/>
          </p:cNvSpPr>
          <p:nvPr/>
        </p:nvSpPr>
        <p:spPr>
          <a:xfrm>
            <a:off x="4574230" y="4154499"/>
            <a:ext cx="2525184" cy="137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PLC Integration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57D288-5F2C-4A73-A5FD-A8CE7108D7F5}"/>
              </a:ext>
            </a:extLst>
          </p:cNvPr>
          <p:cNvSpPr txBox="1">
            <a:spLocks/>
          </p:cNvSpPr>
          <p:nvPr/>
        </p:nvSpPr>
        <p:spPr>
          <a:xfrm>
            <a:off x="8614230" y="4222424"/>
            <a:ext cx="3064665" cy="178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Light guided inspection, instructions and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Machine Vision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C6007E-C5B6-4F8B-B6BE-FA6E571FDBF3}"/>
              </a:ext>
            </a:extLst>
          </p:cNvPr>
          <p:cNvCxnSpPr>
            <a:cxnSpLocks/>
          </p:cNvCxnSpPr>
          <p:nvPr/>
        </p:nvCxnSpPr>
        <p:spPr>
          <a:xfrm>
            <a:off x="8103221" y="2038658"/>
            <a:ext cx="0" cy="4370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Graphic 26" descr="Network">
            <a:extLst>
              <a:ext uri="{FF2B5EF4-FFF2-40B4-BE49-F238E27FC236}">
                <a16:creationId xmlns:a16="http://schemas.microsoft.com/office/drawing/2014/main" id="{C4084F3C-7D31-4FAA-BF9A-658F8201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6661" y="2317352"/>
            <a:ext cx="1329266" cy="132926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871891A-1114-4481-ABAA-71A2FE021917}"/>
              </a:ext>
            </a:extLst>
          </p:cNvPr>
          <p:cNvGrpSpPr/>
          <p:nvPr/>
        </p:nvGrpSpPr>
        <p:grpSpPr>
          <a:xfrm>
            <a:off x="1050229" y="2337049"/>
            <a:ext cx="1764528" cy="1172136"/>
            <a:chOff x="254511" y="3179287"/>
            <a:chExt cx="2344755" cy="1557567"/>
          </a:xfrm>
        </p:grpSpPr>
        <p:pic>
          <p:nvPicPr>
            <p:cNvPr id="29" name="Graphic 28" descr="Wi-Fi">
              <a:extLst>
                <a:ext uri="{FF2B5EF4-FFF2-40B4-BE49-F238E27FC236}">
                  <a16:creationId xmlns:a16="http://schemas.microsoft.com/office/drawing/2014/main" id="{1708A9DE-ED0F-4D02-AD28-BA64AE72C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1047847" y="3182392"/>
              <a:ext cx="1551419" cy="1551419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8FB1A7E-A8FB-4952-B0B5-9AC604A24D47}"/>
                </a:ext>
              </a:extLst>
            </p:cNvPr>
            <p:cNvGrpSpPr/>
            <p:nvPr/>
          </p:nvGrpSpPr>
          <p:grpSpPr>
            <a:xfrm>
              <a:off x="254511" y="3179287"/>
              <a:ext cx="1618919" cy="1557567"/>
              <a:chOff x="254511" y="3179287"/>
              <a:chExt cx="1618919" cy="1557567"/>
            </a:xfrm>
          </p:grpSpPr>
          <p:pic>
            <p:nvPicPr>
              <p:cNvPr id="31" name="Graphic 30" descr="Wi-Fi">
                <a:extLst>
                  <a:ext uri="{FF2B5EF4-FFF2-40B4-BE49-F238E27FC236}">
                    <a16:creationId xmlns:a16="http://schemas.microsoft.com/office/drawing/2014/main" id="{13CF1E87-6C1D-4E7A-ABA1-79C52055C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4511" y="3179287"/>
                <a:ext cx="1551419" cy="1551419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65537FD-F561-4DDF-9C42-E914BEA6F39E}"/>
                  </a:ext>
                </a:extLst>
              </p:cNvPr>
              <p:cNvSpPr/>
              <p:nvPr/>
            </p:nvSpPr>
            <p:spPr>
              <a:xfrm>
                <a:off x="1041472" y="3590602"/>
                <a:ext cx="764458" cy="764458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B0FBEEBF-115F-4693-BE34-A6E1BF3967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117" y="4360907"/>
                <a:ext cx="910313" cy="3759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74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2316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rgbClr val="0096D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RFID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5676FD9-72DC-49FE-B3AF-90F3F7D7E94C}"/>
                  </a:ext>
                </a:extLst>
              </p:cNvPr>
              <p:cNvSpPr/>
              <p:nvPr/>
            </p:nvSpPr>
            <p:spPr>
              <a:xfrm>
                <a:off x="1190089" y="3736716"/>
                <a:ext cx="456370" cy="45637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117D9D3-17BC-479F-B2BD-438F916691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2"/>
          <a:stretch/>
        </p:blipFill>
        <p:spPr>
          <a:xfrm>
            <a:off x="9638749" y="2462450"/>
            <a:ext cx="1153210" cy="11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849D-3853-4108-B256-0607A130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AE942-FCC4-4A8E-B280-5B335D3A41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On-premise or cloud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Scalable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Enterprise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Easy to Use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Full SCADA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HMI Screens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Dashboards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OPC/UA Server Built In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Historian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Unlimited Tags/Clients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Connect to Anything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Free Training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Global Support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dirty="0"/>
              <a:t>Try Before You Buy</a:t>
            </a:r>
          </a:p>
          <a:p>
            <a:endParaRPr lang="en-US" dirty="0"/>
          </a:p>
        </p:txBody>
      </p:sp>
      <p:pic>
        <p:nvPicPr>
          <p:cNvPr id="5" name="Picture 4" descr="Communications_Hub.png">
            <a:extLst>
              <a:ext uri="{FF2B5EF4-FFF2-40B4-BE49-F238E27FC236}">
                <a16:creationId xmlns:a16="http://schemas.microsoft.com/office/drawing/2014/main" id="{72E052B0-911E-42FC-91A5-AE371333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08" y="1425518"/>
            <a:ext cx="5537199" cy="4460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124745-ED07-4D26-A0C9-3AEE2DD1B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50" y="2743714"/>
            <a:ext cx="2011068" cy="1701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F9F12-3B6E-49F8-8DD6-150A75EDC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65" y="355692"/>
            <a:ext cx="1869602" cy="80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6EE9-385C-4EB7-AA13-1CD90DDB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7682-635E-4994-918F-BC6B0E2E0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Cloud Multi-tenant Solution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Supports integration between ERP and “Anything” else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E-commerce / Point of Sale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Machine / PLC Integration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Business intelligence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PLM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CAD/CAM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Payroll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BA57A8-C47B-4C0A-A9D8-A430381B6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558" y="1242704"/>
            <a:ext cx="5759974" cy="28634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96789C-1E4A-4B14-89D8-625A2040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362" y="2340695"/>
            <a:ext cx="2196439" cy="2660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0A27E-5C05-4E7E-82FE-308FFA9EF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06" y="-303101"/>
            <a:ext cx="3022627" cy="23356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F199F9-F7B4-4A92-B931-3067B143877B}"/>
              </a:ext>
            </a:extLst>
          </p:cNvPr>
          <p:cNvSpPr/>
          <p:nvPr/>
        </p:nvSpPr>
        <p:spPr>
          <a:xfrm>
            <a:off x="0" y="5179879"/>
            <a:ext cx="12192000" cy="756975"/>
          </a:xfrm>
          <a:prstGeom prst="rect">
            <a:avLst/>
          </a:prstGeom>
          <a:solidFill>
            <a:schemeClr val="tx2">
              <a:alpha val="73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2111A3-68EB-4775-80C6-F363B9094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20" y="5166418"/>
            <a:ext cx="9158885" cy="8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PLEX">
      <a:dk1>
        <a:srgbClr val="57626E"/>
      </a:dk1>
      <a:lt1>
        <a:sysClr val="window" lastClr="FFFFFF"/>
      </a:lt1>
      <a:dk2>
        <a:srgbClr val="000000"/>
      </a:dk2>
      <a:lt2>
        <a:srgbClr val="E3E8E8"/>
      </a:lt2>
      <a:accent1>
        <a:srgbClr val="0971A1"/>
      </a:accent1>
      <a:accent2>
        <a:srgbClr val="93D3DF"/>
      </a:accent2>
      <a:accent3>
        <a:srgbClr val="0096D5"/>
      </a:accent3>
      <a:accent4>
        <a:srgbClr val="B5BC24"/>
      </a:accent4>
      <a:accent5>
        <a:srgbClr val="E2870F"/>
      </a:accent5>
      <a:accent6>
        <a:srgbClr val="334069"/>
      </a:accent6>
      <a:hlink>
        <a:srgbClr val="0971A1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240CF82-077A-4B61-B846-75FD9DE8B2A3}" vid="{1A218F52-6BC9-4FC6-BE08-1CA539D9FA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PowerPlex_2018_Official_Presentation_Template</Template>
  <TotalTime>1157</TotalTime>
  <Words>1119</Words>
  <Application>Microsoft Office PowerPoint</Application>
  <PresentationFormat>Widescreen</PresentationFormat>
  <Paragraphs>220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Default Theme</vt:lpstr>
      <vt:lpstr>PowerPoint Presentation</vt:lpstr>
      <vt:lpstr>Device Integration Showcase &amp; Panel Discussion</vt:lpstr>
      <vt:lpstr>Session Overview</vt:lpstr>
      <vt:lpstr>About Cumulus Consulting</vt:lpstr>
      <vt:lpstr>Why Integrate Machines? What Are The Benefits?</vt:lpstr>
      <vt:lpstr>Device Connectivity</vt:lpstr>
      <vt:lpstr>Case Study Highlights</vt:lpstr>
      <vt:lpstr>Integration Solutions</vt:lpstr>
      <vt:lpstr>Integration Solutions</vt:lpstr>
      <vt:lpstr>Case Studies</vt:lpstr>
      <vt:lpstr>CASE STUDY – RFID Inventory Management</vt:lpstr>
      <vt:lpstr>CASE STUDY – RFID Inventory Management</vt:lpstr>
      <vt:lpstr>CASE STUDY – RFID Inventory Management</vt:lpstr>
      <vt:lpstr>CASE STUDY – RFID Inventory Management</vt:lpstr>
      <vt:lpstr>CASE STUDY – RFID Inventory Management</vt:lpstr>
      <vt:lpstr>Case Studies</vt:lpstr>
      <vt:lpstr>CASE STUDY – PLC Integration</vt:lpstr>
      <vt:lpstr>CASE STUDY – PLC Integration</vt:lpstr>
      <vt:lpstr>CASE STUDY – PLC Integration</vt:lpstr>
      <vt:lpstr>CASE STUDY – PLC Integration</vt:lpstr>
      <vt:lpstr>Case Studies</vt:lpstr>
      <vt:lpstr>CASE STUDY – Light Guided Inspection, Instructions &amp; Machine Vision</vt:lpstr>
      <vt:lpstr>CASE STUDY – Light Guided Inspection, Instructions &amp; Machine Vision</vt:lpstr>
      <vt:lpstr>CASE STUDY – Light Guided Inspection, Instructions &amp; Machine Vision</vt:lpstr>
      <vt:lpstr>CASE STUDY – Light Guided Inspection, Instructions &amp; Machine Vision</vt:lpstr>
      <vt:lpstr>CASE STUDY – Light Guided Inspection, Instructions &amp; Machine Vision</vt:lpstr>
      <vt:lpstr>OTHER APPLICATONS</vt:lpstr>
      <vt:lpstr>IoT Bridge</vt:lpstr>
      <vt:lpstr>Real-Time Dashboards</vt:lpstr>
      <vt:lpstr>Key Takeaways</vt:lpstr>
      <vt:lpstr>Thank You!</vt:lpstr>
      <vt:lpstr>PLEX SYSTEMS, INC.  PRIVILEGED AND CONFIDENTIAL INFORMATION.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Engelman</dc:creator>
  <cp:lastModifiedBy>Steven Engelman</cp:lastModifiedBy>
  <cp:revision>75</cp:revision>
  <dcterms:created xsi:type="dcterms:W3CDTF">2018-03-14T12:34:49Z</dcterms:created>
  <dcterms:modified xsi:type="dcterms:W3CDTF">2018-05-11T16:11:02Z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3937</vt:lpwstr>
  </property>
  <property fmtid="{D5CDD505-2E9C-101B-9397-08002B2CF9AE}" pid="3" name="Offisync_ServerID">
    <vt:lpwstr>15f04b71-da71-46d4-982d-cc74771b692b</vt:lpwstr>
  </property>
  <property fmtid="{D5CDD505-2E9C-101B-9397-08002B2CF9AE}" pid="4" name="Offisync_UpdateToken">
    <vt:lpwstr>2</vt:lpwstr>
  </property>
  <property fmtid="{D5CDD505-2E9C-101B-9397-08002B2CF9AE}" pid="5" name="Offisync_ProviderInitializationData">
    <vt:lpwstr>https://cloudcity.plex.com</vt:lpwstr>
  </property>
  <property fmtid="{D5CDD505-2E9C-101B-9397-08002B2CF9AE}" pid="6" name="Jive_VersionGuid">
    <vt:lpwstr>bda8f161-66a9-404e-87e2-cca80141fb8e</vt:lpwstr>
  </property>
  <property fmtid="{D5CDD505-2E9C-101B-9397-08002B2CF9AE}" pid="7" name="Jive_LatestUserAccountName">
    <vt:lpwstr>dmcvicar@plex.com</vt:lpwstr>
  </property>
</Properties>
</file>